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0"/>
  </p:notesMasterIdLst>
  <p:sldIdLst>
    <p:sldId id="313" r:id="rId2"/>
    <p:sldId id="298" r:id="rId3"/>
    <p:sldId id="321" r:id="rId4"/>
    <p:sldId id="322" r:id="rId5"/>
    <p:sldId id="324" r:id="rId6"/>
    <p:sldId id="329" r:id="rId7"/>
    <p:sldId id="328" r:id="rId8"/>
    <p:sldId id="330" r:id="rId9"/>
  </p:sldIdLst>
  <p:sldSz cx="9906000" cy="6858000" type="A4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336550" indent="12065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673100" indent="24130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009650" indent="36195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346200" indent="48260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0000"/>
    <a:srgbClr val="FF9900"/>
    <a:srgbClr val="FFFFCC"/>
    <a:srgbClr val="5F5F5F"/>
    <a:srgbClr val="008080"/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436" autoAdjust="0"/>
    <p:restoredTop sz="90929"/>
  </p:normalViewPr>
  <p:slideViewPr>
    <p:cSldViewPr>
      <p:cViewPr varScale="1">
        <p:scale>
          <a:sx n="67" d="100"/>
          <a:sy n="67" d="100"/>
        </p:scale>
        <p:origin x="-1098" y="-108"/>
      </p:cViewPr>
      <p:guideLst>
        <p:guide orient="horz" pos="2160"/>
        <p:guide pos="312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9936ADC-D0A2-446D-A503-7CDABAF37FAF}" type="datetimeFigureOut">
              <a:rPr lang="id-ID"/>
              <a:pPr>
                <a:defRPr/>
              </a:pPr>
              <a:t>09/10/2013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4350"/>
            <a:ext cx="37147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FDC9713-185E-4772-859F-CD83BEB112A1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467" y="2130848"/>
            <a:ext cx="8421067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6143" y="3886647"/>
            <a:ext cx="6933716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36774" indent="0" algn="ctr">
              <a:buNone/>
              <a:defRPr/>
            </a:lvl2pPr>
            <a:lvl3pPr marL="673547" indent="0" algn="ctr">
              <a:buNone/>
              <a:defRPr/>
            </a:lvl3pPr>
            <a:lvl4pPr marL="1010321" indent="0" algn="ctr">
              <a:buNone/>
              <a:defRPr/>
            </a:lvl4pPr>
            <a:lvl5pPr marL="1347094" indent="0" algn="ctr">
              <a:buNone/>
              <a:defRPr/>
            </a:lvl5pPr>
            <a:lvl6pPr marL="1683868" indent="0" algn="ctr">
              <a:buNone/>
              <a:defRPr/>
            </a:lvl6pPr>
            <a:lvl7pPr marL="2020641" indent="0" algn="ctr">
              <a:buNone/>
              <a:defRPr/>
            </a:lvl7pPr>
            <a:lvl8pPr marL="2357415" indent="0" algn="ctr">
              <a:buNone/>
              <a:defRPr/>
            </a:lvl8pPr>
            <a:lvl9pPr marL="269418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5808" y="178594"/>
            <a:ext cx="1992809" cy="5786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7383" y="178594"/>
            <a:ext cx="5862340" cy="5786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371" y="4406801"/>
            <a:ext cx="8419858" cy="1361777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71" y="2906613"/>
            <a:ext cx="8419858" cy="1500188"/>
          </a:xfrm>
        </p:spPr>
        <p:txBody>
          <a:bodyPr anchor="b"/>
          <a:lstStyle>
            <a:lvl1pPr marL="0" indent="0">
              <a:buNone/>
              <a:defRPr sz="1500"/>
            </a:lvl1pPr>
            <a:lvl2pPr marL="336774" indent="0">
              <a:buNone/>
              <a:defRPr sz="1300"/>
            </a:lvl2pPr>
            <a:lvl3pPr marL="673547" indent="0">
              <a:buNone/>
              <a:defRPr sz="1200"/>
            </a:lvl3pPr>
            <a:lvl4pPr marL="1010321" indent="0">
              <a:buNone/>
              <a:defRPr sz="1000"/>
            </a:lvl4pPr>
            <a:lvl5pPr marL="1347094" indent="0">
              <a:buNone/>
              <a:defRPr sz="1000"/>
            </a:lvl5pPr>
            <a:lvl6pPr marL="1683868" indent="0">
              <a:buNone/>
              <a:defRPr sz="1000"/>
            </a:lvl6pPr>
            <a:lvl7pPr marL="2020641" indent="0">
              <a:buNone/>
              <a:defRPr sz="1000"/>
            </a:lvl7pPr>
            <a:lvl8pPr marL="2357415" indent="0">
              <a:buNone/>
              <a:defRPr sz="1000"/>
            </a:lvl8pPr>
            <a:lvl9pPr marL="269418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7383" y="1946672"/>
            <a:ext cx="3927574" cy="40183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1043" y="1946672"/>
            <a:ext cx="3927574" cy="40183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84" y="274588"/>
            <a:ext cx="891443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784" y="1534791"/>
            <a:ext cx="4376198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774" indent="0">
              <a:buNone/>
              <a:defRPr sz="1500" b="1"/>
            </a:lvl2pPr>
            <a:lvl3pPr marL="673547" indent="0">
              <a:buNone/>
              <a:defRPr sz="1300" b="1"/>
            </a:lvl3pPr>
            <a:lvl4pPr marL="1010321" indent="0">
              <a:buNone/>
              <a:defRPr sz="1200" b="1"/>
            </a:lvl4pPr>
            <a:lvl5pPr marL="1347094" indent="0">
              <a:buNone/>
              <a:defRPr sz="1200" b="1"/>
            </a:lvl5pPr>
            <a:lvl6pPr marL="1683868" indent="0">
              <a:buNone/>
              <a:defRPr sz="1200" b="1"/>
            </a:lvl6pPr>
            <a:lvl7pPr marL="2020641" indent="0">
              <a:buNone/>
              <a:defRPr sz="1200" b="1"/>
            </a:lvl7pPr>
            <a:lvl8pPr marL="2357415" indent="0">
              <a:buNone/>
              <a:defRPr sz="1200" b="1"/>
            </a:lvl8pPr>
            <a:lvl9pPr marL="269418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784" y="2174379"/>
            <a:ext cx="4376198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1601" y="1534791"/>
            <a:ext cx="4378616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774" indent="0">
              <a:buNone/>
              <a:defRPr sz="1500" b="1"/>
            </a:lvl2pPr>
            <a:lvl3pPr marL="673547" indent="0">
              <a:buNone/>
              <a:defRPr sz="1300" b="1"/>
            </a:lvl3pPr>
            <a:lvl4pPr marL="1010321" indent="0">
              <a:buNone/>
              <a:defRPr sz="1200" b="1"/>
            </a:lvl4pPr>
            <a:lvl5pPr marL="1347094" indent="0">
              <a:buNone/>
              <a:defRPr sz="1200" b="1"/>
            </a:lvl5pPr>
            <a:lvl6pPr marL="1683868" indent="0">
              <a:buNone/>
              <a:defRPr sz="1200" b="1"/>
            </a:lvl6pPr>
            <a:lvl7pPr marL="2020641" indent="0">
              <a:buNone/>
              <a:defRPr sz="1200" b="1"/>
            </a:lvl7pPr>
            <a:lvl8pPr marL="2357415" indent="0">
              <a:buNone/>
              <a:defRPr sz="1200" b="1"/>
            </a:lvl8pPr>
            <a:lvl9pPr marL="269418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1601" y="2174379"/>
            <a:ext cx="4378616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84" y="273473"/>
            <a:ext cx="3258871" cy="116197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159" y="273472"/>
            <a:ext cx="5537057" cy="585229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784" y="1435448"/>
            <a:ext cx="3258871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36774" indent="0">
              <a:buNone/>
              <a:defRPr sz="900"/>
            </a:lvl2pPr>
            <a:lvl3pPr marL="673547" indent="0">
              <a:buNone/>
              <a:defRPr sz="700"/>
            </a:lvl3pPr>
            <a:lvl4pPr marL="1010321" indent="0">
              <a:buNone/>
              <a:defRPr sz="700"/>
            </a:lvl4pPr>
            <a:lvl5pPr marL="1347094" indent="0">
              <a:buNone/>
              <a:defRPr sz="700"/>
            </a:lvl5pPr>
            <a:lvl6pPr marL="1683868" indent="0">
              <a:buNone/>
              <a:defRPr sz="700"/>
            </a:lvl6pPr>
            <a:lvl7pPr marL="2020641" indent="0">
              <a:buNone/>
              <a:defRPr sz="700"/>
            </a:lvl7pPr>
            <a:lvl8pPr marL="2357415" indent="0">
              <a:buNone/>
              <a:defRPr sz="700"/>
            </a:lvl8pPr>
            <a:lvl9pPr marL="269418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021" y="4800824"/>
            <a:ext cx="5943359" cy="56703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021" y="612800"/>
            <a:ext cx="5943359" cy="4114354"/>
          </a:xfrm>
        </p:spPr>
        <p:txBody>
          <a:bodyPr/>
          <a:lstStyle>
            <a:lvl1pPr marL="0" indent="0">
              <a:buNone/>
              <a:defRPr sz="2400"/>
            </a:lvl1pPr>
            <a:lvl2pPr marL="336774" indent="0">
              <a:buNone/>
              <a:defRPr sz="2100"/>
            </a:lvl2pPr>
            <a:lvl3pPr marL="673547" indent="0">
              <a:buNone/>
              <a:defRPr sz="1800"/>
            </a:lvl3pPr>
            <a:lvl4pPr marL="1010321" indent="0">
              <a:buNone/>
              <a:defRPr sz="1500"/>
            </a:lvl4pPr>
            <a:lvl5pPr marL="1347094" indent="0">
              <a:buNone/>
              <a:defRPr sz="1500"/>
            </a:lvl5pPr>
            <a:lvl6pPr marL="1683868" indent="0">
              <a:buNone/>
              <a:defRPr sz="1500"/>
            </a:lvl6pPr>
            <a:lvl7pPr marL="2020641" indent="0">
              <a:buNone/>
              <a:defRPr sz="1500"/>
            </a:lvl7pPr>
            <a:lvl8pPr marL="2357415" indent="0">
              <a:buNone/>
              <a:defRPr sz="1500"/>
            </a:lvl8pPr>
            <a:lvl9pPr marL="2694188" indent="0">
              <a:buNone/>
              <a:defRPr sz="1500"/>
            </a:lvl9pPr>
          </a:lstStyle>
          <a:p>
            <a:pPr lvl="0"/>
            <a:endParaRPr lang="en-US" noProof="0" smtClean="0">
              <a:sym typeface="Gill Sans" pitchFamily="3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021" y="5367859"/>
            <a:ext cx="5943359" cy="804788"/>
          </a:xfrm>
        </p:spPr>
        <p:txBody>
          <a:bodyPr/>
          <a:lstStyle>
            <a:lvl1pPr marL="0" indent="0">
              <a:buNone/>
              <a:defRPr sz="1000"/>
            </a:lvl1pPr>
            <a:lvl2pPr marL="336774" indent="0">
              <a:buNone/>
              <a:defRPr sz="900"/>
            </a:lvl2pPr>
            <a:lvl3pPr marL="673547" indent="0">
              <a:buNone/>
              <a:defRPr sz="700"/>
            </a:lvl3pPr>
            <a:lvl4pPr marL="1010321" indent="0">
              <a:buNone/>
              <a:defRPr sz="700"/>
            </a:lvl4pPr>
            <a:lvl5pPr marL="1347094" indent="0">
              <a:buNone/>
              <a:defRPr sz="700"/>
            </a:lvl5pPr>
            <a:lvl6pPr marL="1683868" indent="0">
              <a:buNone/>
              <a:defRPr sz="700"/>
            </a:lvl6pPr>
            <a:lvl7pPr marL="2020641" indent="0">
              <a:buNone/>
              <a:defRPr sz="700"/>
            </a:lvl7pPr>
            <a:lvl8pPr marL="2357415" indent="0">
              <a:buNone/>
              <a:defRPr sz="700"/>
            </a:lvl8pPr>
            <a:lvl9pPr marL="269418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66788" y="179388"/>
            <a:ext cx="7972425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6788" y="1946275"/>
            <a:ext cx="7972425" cy="4017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00038" y="0"/>
            <a:ext cx="10506076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+mj-lt"/>
          <a:ea typeface="+mj-ea"/>
          <a:cs typeface="ヒラギノ角ゴ ProN W3" charset="0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5pPr>
      <a:lvl6pPr marL="33677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6pPr>
      <a:lvl7pPr marL="673547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7pPr>
      <a:lvl8pPr marL="1010321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8pPr>
      <a:lvl9pPr marL="134709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9pPr>
    </p:titleStyle>
    <p:bodyStyle>
      <a:lvl1pPr marL="558800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1pPr>
      <a:lvl2pPr marL="887413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2pPr>
      <a:lvl3pPr marL="1214438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3pPr>
      <a:lvl4pPr marL="1541463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4pPr>
      <a:lvl5pPr marL="1868488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5pPr>
      <a:lvl6pPr marL="2206569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6pPr>
      <a:lvl7pPr marL="2543342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7pPr>
      <a:lvl8pPr marL="2880116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8pPr>
      <a:lvl9pPr marL="3216889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9pPr>
    </p:bodyStyle>
    <p:otherStyle>
      <a:defPPr>
        <a:defRPr lang="en-US"/>
      </a:defPPr>
      <a:lvl1pPr marL="0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6774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3547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0321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094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3868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20641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57415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94188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666720" y="2500306"/>
            <a:ext cx="4929222" cy="1643074"/>
          </a:xfrm>
        </p:spPr>
        <p:txBody>
          <a:bodyPr/>
          <a:lstStyle/>
          <a:p>
            <a:r>
              <a:rPr lang="id-ID" sz="3200" b="1" dirty="0" smtClean="0">
                <a:solidFill>
                  <a:srgbClr val="FF0000"/>
                </a:solidFill>
              </a:rPr>
              <a:t>Buku Pedoman Pegawai </a:t>
            </a:r>
          </a:p>
        </p:txBody>
      </p:sp>
      <p:pic>
        <p:nvPicPr>
          <p:cNvPr id="7172" name="Picture 4" descr="C:\Users\User UT\AppData\Local\Microsoft\Windows\Temporary Internet Files\Content.IE5\H336VF94\MC900432665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24570" y="2214554"/>
            <a:ext cx="2286004" cy="271464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/>
          <p:cNvSpPr txBox="1">
            <a:spLocks noChangeArrowheads="1"/>
          </p:cNvSpPr>
          <p:nvPr/>
        </p:nvSpPr>
        <p:spPr bwMode="auto">
          <a:xfrm>
            <a:off x="881034" y="2000240"/>
            <a:ext cx="857256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id-ID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400" dirty="0" smtClean="0">
                <a:latin typeface="Segoe Print" pitchFamily="2" charset="0"/>
                <a:cs typeface="Times New Roman" pitchFamily="18" charset="0"/>
              </a:rPr>
              <a:t>Buku Pedoman Pegawai :  suatu naskah tertulis yang dilengkapi dengan bagan-bagan yang memuat pedoman-pedoman, petunjuk-petunjuk praktis, lalu lintas pekerjaan , berbagai ketentuan dan contoh sebagai pegangan pegawai dalam melaksanakan tugasnya.</a:t>
            </a:r>
          </a:p>
          <a:p>
            <a:endParaRPr lang="id-ID" sz="2400" dirty="0" smtClean="0">
              <a:latin typeface="Segoe Print" pitchFamily="2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id-ID" sz="2400" dirty="0" smtClean="0">
                <a:latin typeface="Segoe Print" pitchFamily="2" charset="0"/>
                <a:cs typeface="Times New Roman" pitchFamily="18" charset="0"/>
              </a:rPr>
              <a:t> </a:t>
            </a:r>
            <a:r>
              <a:rPr lang="id-ID" sz="2400" dirty="0" smtClean="0">
                <a:latin typeface="Segoe Print" pitchFamily="2" charset="0"/>
                <a:cs typeface="Times New Roman" pitchFamily="18" charset="0"/>
              </a:rPr>
              <a:t>Fungsi :  </a:t>
            </a:r>
          </a:p>
          <a:p>
            <a:pPr>
              <a:buFont typeface="Wingdings" pitchFamily="2" charset="2"/>
              <a:buChar char="§"/>
            </a:pPr>
            <a:r>
              <a:rPr lang="id-ID" sz="2400" dirty="0" smtClean="0">
                <a:latin typeface="Segoe Print" pitchFamily="2" charset="0"/>
                <a:cs typeface="Times New Roman" pitchFamily="18" charset="0"/>
              </a:rPr>
              <a:t> acuan resmi dalam pelaksanaan operasional tugas pekerjaan bagi pegawai </a:t>
            </a:r>
          </a:p>
          <a:p>
            <a:pPr>
              <a:buFont typeface="Wingdings" pitchFamily="2" charset="2"/>
              <a:buChar char="§"/>
            </a:pPr>
            <a:r>
              <a:rPr lang="id-ID" sz="2400" dirty="0" smtClean="0">
                <a:latin typeface="Segoe Print" pitchFamily="2" charset="0"/>
                <a:cs typeface="Times New Roman" pitchFamily="18" charset="0"/>
              </a:rPr>
              <a:t> Indikator penilaian hasil pelaksanaan pekerjaan </a:t>
            </a:r>
            <a:endParaRPr lang="id-ID" sz="2400" dirty="0"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38375" y="571500"/>
            <a:ext cx="7429500" cy="10715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2800" dirty="0" smtClean="0">
                <a:solidFill>
                  <a:srgbClr val="FFFF00"/>
                </a:solidFill>
                <a:ea typeface="ＭＳ Ｐゴシック" pitchFamily="1" charset="-128"/>
              </a:rPr>
              <a:t>Pengertian dan Fungsi </a:t>
            </a:r>
          </a:p>
          <a:p>
            <a:pPr algn="ctr">
              <a:defRPr/>
            </a:pPr>
            <a:r>
              <a:rPr lang="id-ID" sz="2800" dirty="0" smtClean="0">
                <a:solidFill>
                  <a:srgbClr val="FFFF00"/>
                </a:solidFill>
                <a:ea typeface="ＭＳ Ｐゴシック" pitchFamily="1" charset="-128"/>
              </a:rPr>
              <a:t>Buku Pedoman Pegawai </a:t>
            </a:r>
            <a:endParaRPr lang="id-ID" sz="2800" dirty="0">
              <a:solidFill>
                <a:srgbClr val="FFFF00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1166786" y="2000240"/>
            <a:ext cx="815022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Bahan latihan pegawai baru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pedoman baku pelaksanaan tugas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Meningkatkan efisiensi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Meningkatkan semangat kerja pegawai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Bahan pendelegasian wewenang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Dasar pengawasan dan penilaian hasil tugas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Perbaikan administrasi SDM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Pengembangan organisasi secara sehat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Dasar pelaksanaan manajemen berdasarkan pengecualian</a:t>
            </a:r>
            <a:endParaRPr lang="id-ID" sz="2400" dirty="0"/>
          </a:p>
        </p:txBody>
      </p:sp>
      <p:sp>
        <p:nvSpPr>
          <p:cNvPr id="5" name="Rectangle 4"/>
          <p:cNvSpPr/>
          <p:nvPr/>
        </p:nvSpPr>
        <p:spPr>
          <a:xfrm>
            <a:off x="2238375" y="571500"/>
            <a:ext cx="7429500" cy="1143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 smtClean="0">
                <a:solidFill>
                  <a:srgbClr val="FFFF00"/>
                </a:solidFill>
                <a:ea typeface="ＭＳ Ｐゴシック" pitchFamily="1" charset="-128"/>
              </a:rPr>
              <a:t>Manfaat Buku </a:t>
            </a:r>
          </a:p>
          <a:p>
            <a:pPr algn="ctr">
              <a:defRPr/>
            </a:pPr>
            <a:r>
              <a:rPr lang="id-ID" sz="3600" dirty="0" smtClean="0">
                <a:solidFill>
                  <a:srgbClr val="FFFF00"/>
                </a:solidFill>
                <a:ea typeface="ＭＳ Ｐゴシック" pitchFamily="1" charset="-128"/>
              </a:rPr>
              <a:t>Pedoman Pegawai</a:t>
            </a:r>
            <a:endParaRPr lang="id-ID" sz="3600" dirty="0">
              <a:solidFill>
                <a:srgbClr val="FFFF00"/>
              </a:solidFill>
              <a:ea typeface="ＭＳ Ｐゴシック" pitchFamily="1" charset="-128"/>
            </a:endParaRPr>
          </a:p>
        </p:txBody>
      </p:sp>
      <p:pic>
        <p:nvPicPr>
          <p:cNvPr id="1026" name="Picture 2" descr="C:\Users\User UT\AppData\Local\Microsoft\Windows\Temporary Internet Files\Content.IE5\XRC3HKK9\MC90008895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206" y="2143116"/>
            <a:ext cx="1768450" cy="109910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3262266" y="2357430"/>
            <a:ext cx="664373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buku pedoman organisasi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Buku pedoman kebijaksanaan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Buku </a:t>
            </a: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pedoman pegawai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Buku </a:t>
            </a: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pedoman tata kerja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Buku </a:t>
            </a: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pedoman khusus</a:t>
            </a:r>
            <a:endParaRPr lang="id-ID" sz="2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10488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 smtClean="0">
                <a:solidFill>
                  <a:srgbClr val="92D050"/>
                </a:solidFill>
                <a:ea typeface="ＭＳ Ｐゴシック" pitchFamily="1" charset="-128"/>
              </a:rPr>
              <a:t>Jenis Buku Pedoman</a:t>
            </a:r>
            <a:endParaRPr lang="id-ID" sz="1400" dirty="0">
              <a:solidFill>
                <a:srgbClr val="92D050"/>
              </a:solidFill>
              <a:ea typeface="ＭＳ Ｐゴシック" pitchFamily="1" charset="-128"/>
            </a:endParaRPr>
          </a:p>
        </p:txBody>
      </p:sp>
      <p:pic>
        <p:nvPicPr>
          <p:cNvPr id="2050" name="Picture 2" descr="C:\Users\User UT\AppData\Local\Microsoft\Windows\Temporary Internet Files\Content.IE5\WFEBRB8U\MC900156777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282" y="2214554"/>
            <a:ext cx="1813255" cy="16925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/>
          <p:cNvSpPr txBox="1">
            <a:spLocks noChangeArrowheads="1"/>
          </p:cNvSpPr>
          <p:nvPr/>
        </p:nvSpPr>
        <p:spPr bwMode="auto">
          <a:xfrm>
            <a:off x="309530" y="2428868"/>
            <a:ext cx="914406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Identifikasi kebutuhan terhadap buku pedoman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Pemberitahuan ke unit-unit  bahwa sedang ada penyusunan buku pedoman, tiap unit diminta memberikan saran materi 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Persiapan daftar sementara tentang pokok-pokok persoalan yang akan dimuat 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Penulisan isi buku pedoman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Penyiapan naskah final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Pencetakan buku pedoman untuk didistribusikan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Antisipasi kemungkinan revisi di masa mendatang 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3906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200" dirty="0" smtClean="0">
                <a:solidFill>
                  <a:srgbClr val="CC00CC"/>
                </a:solidFill>
                <a:ea typeface="ＭＳ Ｐゴシック" pitchFamily="1" charset="-128"/>
              </a:rPr>
              <a:t>Proses Penyusunan </a:t>
            </a:r>
            <a:r>
              <a:rPr lang="id-ID" sz="32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Buku pedoman </a:t>
            </a:r>
            <a:endParaRPr lang="id-ID" sz="3200" dirty="0">
              <a:solidFill>
                <a:srgbClr val="CC00CC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789" y="2071678"/>
            <a:ext cx="6915170" cy="3892560"/>
          </a:xfrm>
        </p:spPr>
        <p:txBody>
          <a:bodyPr/>
          <a:lstStyle/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id-ID" dirty="0" smtClean="0">
                <a:latin typeface="Aharoni" pitchFamily="2" charset="-79"/>
                <a:cs typeface="Aharoni" pitchFamily="2" charset="-79"/>
              </a:rPr>
              <a:t> Gunakan kata-kata sederhana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id-ID" dirty="0" smtClean="0">
                <a:latin typeface="Aharoni" pitchFamily="2" charset="-79"/>
                <a:cs typeface="Aharoni" pitchFamily="2" charset="-79"/>
              </a:rPr>
              <a:t> Gunakan kata-kata operasional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id-ID" dirty="0" smtClean="0">
                <a:latin typeface="Aharoni" pitchFamily="2" charset="-79"/>
                <a:cs typeface="Aharoni" pitchFamily="2" charset="-79"/>
              </a:rPr>
              <a:t> Disusun secara singkat tetapi lengkap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id-ID" dirty="0" smtClean="0">
                <a:latin typeface="Aharoni" pitchFamily="2" charset="-79"/>
                <a:cs typeface="Aharoni" pitchFamily="2" charset="-79"/>
              </a:rPr>
              <a:t> Gunakan pendekatan terhadap  penggunanya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id-ID" dirty="0" smtClean="0">
                <a:latin typeface="Aharoni" pitchFamily="2" charset="-79"/>
                <a:cs typeface="Aharoni" pitchFamily="2" charset="-79"/>
              </a:rPr>
              <a:t> Adakan peninjauan kembali sesuai kebutuhan</a:t>
            </a:r>
            <a:endParaRPr lang="id-ID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r>
              <a:rPr lang="id-ID" dirty="0" smtClean="0"/>
              <a:t>                    </a:t>
            </a:r>
            <a:endParaRPr lang="id-ID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52736" y="500042"/>
            <a:ext cx="5486411" cy="117791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id-ID" sz="2400" dirty="0" smtClean="0">
                <a:solidFill>
                  <a:srgbClr val="FF0000"/>
                </a:solidFill>
                <a:ea typeface="ＭＳ Ｐゴシック" pitchFamily="1" charset="-128"/>
              </a:rPr>
              <a:t/>
            </a:r>
            <a:br>
              <a:rPr lang="id-ID" sz="2400" dirty="0" smtClean="0">
                <a:solidFill>
                  <a:srgbClr val="FF0000"/>
                </a:solidFill>
                <a:ea typeface="ＭＳ Ｐゴシック" pitchFamily="1" charset="-128"/>
              </a:rPr>
            </a:br>
            <a:r>
              <a:rPr lang="id-ID" sz="2400" dirty="0" smtClean="0">
                <a:solidFill>
                  <a:schemeClr val="bg1"/>
                </a:solidFill>
                <a:ea typeface="ＭＳ Ｐゴシック" pitchFamily="1" charset="-128"/>
              </a:rPr>
              <a:t>Proses Analisis Jabatan</a:t>
            </a:r>
            <a: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  <a:t/>
            </a:r>
            <a:b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</a:br>
            <a: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  <a:t>Proses </a:t>
            </a:r>
            <a:r>
              <a:rPr lang="id-ID" sz="2400" dirty="0" smtClean="0">
                <a:solidFill>
                  <a:srgbClr val="FF0000"/>
                </a:solidFill>
                <a:ea typeface="ＭＳ Ｐゴシック" pitchFamily="1" charset="-128"/>
              </a:rPr>
              <a:t> </a:t>
            </a:r>
            <a:br>
              <a:rPr lang="id-ID" sz="2400" dirty="0" smtClean="0">
                <a:solidFill>
                  <a:srgbClr val="FF0000"/>
                </a:solidFill>
                <a:ea typeface="ＭＳ Ｐゴシック" pitchFamily="1" charset="-128"/>
              </a:rPr>
            </a:br>
            <a: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  <a:t/>
            </a:r>
            <a:b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</a:br>
            <a:endParaRPr lang="id-ID" sz="2400" dirty="0">
              <a:solidFill>
                <a:srgbClr val="FFFFFF"/>
              </a:solidFill>
              <a:ea typeface="ＭＳ Ｐゴシック" pitchFamily="1" charset="-12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595546" y="428604"/>
            <a:ext cx="6343667" cy="10001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  <a:t/>
            </a:r>
            <a:b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</a:br>
            <a: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  <a:t>Pros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  <a:t>nalisis n</a:t>
            </a:r>
            <a: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  <a:t/>
            </a:r>
            <a:b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</a:br>
            <a: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  <a:t/>
            </a:r>
            <a:b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</a:b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ＭＳ Ｐゴシック" pitchFamily="1" charset="-128"/>
              <a:cs typeface="ヒラギノ角ゴ ProN W3" charset="0"/>
              <a:sym typeface="Gill San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95546" y="928670"/>
            <a:ext cx="6000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solidFill>
                  <a:srgbClr val="FF0000"/>
                </a:solidFill>
              </a:rPr>
              <a:t>Rambu-rambu </a:t>
            </a:r>
          </a:p>
          <a:p>
            <a:r>
              <a:rPr lang="id-ID" sz="2400" dirty="0" smtClean="0">
                <a:solidFill>
                  <a:srgbClr val="FF0000"/>
                </a:solidFill>
              </a:rPr>
              <a:t>penulisan buku pedoman</a:t>
            </a:r>
            <a:endParaRPr lang="id-ID" sz="24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User UT\AppData\Local\Microsoft\Windows\Temporary Internet Files\Content.IE5\H336VF94\MM900236371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3330" y="857232"/>
            <a:ext cx="2000264" cy="150019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66984" y="642918"/>
            <a:ext cx="67866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3200" dirty="0" smtClean="0">
                <a:solidFill>
                  <a:srgbClr val="CC00CC"/>
                </a:solidFill>
              </a:rPr>
              <a:t>Kendala Penggunaan Buku Pedoman Kerja </a:t>
            </a:r>
            <a:endParaRPr lang="id-ID" sz="3200" dirty="0">
              <a:solidFill>
                <a:srgbClr val="CC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1034" y="2000240"/>
            <a:ext cx="85725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id-ID" sz="2400" dirty="0" smtClean="0"/>
              <a:t> tidak dapat dipercaya sepenuhnya</a:t>
            </a:r>
          </a:p>
          <a:p>
            <a:pPr>
              <a:buFont typeface="Wingdings" pitchFamily="2" charset="2"/>
              <a:buChar char="q"/>
            </a:pPr>
            <a:r>
              <a:rPr lang="id-ID" sz="2400" dirty="0" smtClean="0"/>
              <a:t> Sukar dibaca orang awam karena banyak istilah teknis</a:t>
            </a:r>
          </a:p>
          <a:p>
            <a:pPr>
              <a:buFont typeface="Wingdings" pitchFamily="2" charset="2"/>
              <a:buChar char="q"/>
            </a:pPr>
            <a:r>
              <a:rPr lang="id-ID" sz="2400" dirty="0" smtClean="0"/>
              <a:t> Infleksibilitas karena terstandarisasi</a:t>
            </a:r>
          </a:p>
          <a:p>
            <a:pPr>
              <a:buFont typeface="Wingdings" pitchFamily="2" charset="2"/>
              <a:buChar char="q"/>
            </a:pPr>
            <a:r>
              <a:rPr lang="id-ID" sz="2400" dirty="0" smtClean="0"/>
              <a:t> Biaya mahal </a:t>
            </a:r>
          </a:p>
          <a:p>
            <a:pPr>
              <a:buFont typeface="Wingdings" pitchFamily="2" charset="2"/>
              <a:buChar char="q"/>
            </a:pPr>
            <a:r>
              <a:rPr lang="id-ID" sz="2400" dirty="0" smtClean="0"/>
              <a:t> Menimbulkan pemisah antar unit karena masing-masing unit mempunyai buku pedoman sendiri</a:t>
            </a:r>
            <a:endParaRPr lang="id-ID" sz="2400" dirty="0" smtClean="0"/>
          </a:p>
          <a:p>
            <a:endParaRPr lang="id-ID" sz="2400" dirty="0"/>
          </a:p>
        </p:txBody>
      </p:sp>
      <p:pic>
        <p:nvPicPr>
          <p:cNvPr id="2" name="Picture 2" descr="C:\Users\User UT\AppData\Local\Microsoft\Windows\Temporary Internet Files\Content.IE5\WFEBRB8U\MC90037105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95678" y="4643446"/>
            <a:ext cx="1657807" cy="181874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 UT\AppData\Local\Microsoft\Windows\Temporary Internet Files\Content.IE5\XRC3HKK9\MC90010522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48755" y="2214554"/>
            <a:ext cx="5061831" cy="171451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"/>
      </a:majorFont>
      <a:minorFont>
        <a:latin typeface="Gill Sans"/>
        <a:ea typeface="ヒラギノ角ゴ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pitchFamily="32" charset="0"/>
            <a:ea typeface="ヒラギノ角ゴ ProN W3" pitchFamily="32" charset="-128"/>
            <a:sym typeface="Gill Sans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pitchFamily="32" charset="0"/>
            <a:ea typeface="ヒラギノ角ゴ ProN W3" pitchFamily="32" charset="-128"/>
            <a:sym typeface="Gill Sans" pitchFamily="32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2112</TotalTime>
  <Pages>0</Pages>
  <Words>241</Words>
  <Characters>0</Characters>
  <Application>Microsoft Office PowerPoint</Application>
  <PresentationFormat>A4 Paper (210x297 mm)</PresentationFormat>
  <Lines>0</Lines>
  <Paragraphs>52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Title &amp; Bullets - 2 Column</vt:lpstr>
      <vt:lpstr>Buku Pedoman Pegawai </vt:lpstr>
      <vt:lpstr>Slide 2</vt:lpstr>
      <vt:lpstr>Slide 3</vt:lpstr>
      <vt:lpstr>Slide 4</vt:lpstr>
      <vt:lpstr>Slide 5</vt:lpstr>
      <vt:lpstr> Proses Analisis Jabatan Proses    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</dc:creator>
  <cp:lastModifiedBy>User UT</cp:lastModifiedBy>
  <cp:revision>764</cp:revision>
  <dcterms:modified xsi:type="dcterms:W3CDTF">2013-10-09T03:22:56Z</dcterms:modified>
</cp:coreProperties>
</file>