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8"/>
  </p:notesMasterIdLst>
  <p:sldIdLst>
    <p:sldId id="313" r:id="rId2"/>
    <p:sldId id="298" r:id="rId3"/>
    <p:sldId id="321" r:id="rId4"/>
    <p:sldId id="322" r:id="rId5"/>
    <p:sldId id="324" r:id="rId6"/>
    <p:sldId id="330" r:id="rId7"/>
  </p:sldIdLst>
  <p:sldSz cx="9906000" cy="6858000" type="A4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336550" indent="1206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673100" indent="2413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009650" indent="3619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346200" indent="4826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C8AB2E"/>
    <a:srgbClr val="FF3300"/>
    <a:srgbClr val="21DF45"/>
    <a:srgbClr val="0000CC"/>
    <a:srgbClr val="CC00CC"/>
    <a:srgbClr val="FF0000"/>
    <a:srgbClr val="FF9900"/>
    <a:srgbClr val="FFFFCC"/>
    <a:srgbClr val="5F5F5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436" autoAdjust="0"/>
    <p:restoredTop sz="90929"/>
  </p:normalViewPr>
  <p:slideViewPr>
    <p:cSldViewPr>
      <p:cViewPr varScale="1">
        <p:scale>
          <a:sx n="67" d="100"/>
          <a:sy n="67" d="100"/>
        </p:scale>
        <p:origin x="-1098" y="-108"/>
      </p:cViewPr>
      <p:guideLst>
        <p:guide orient="horz" pos="2160"/>
        <p:guide pos="312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936ADC-D0A2-446D-A503-7CDABAF37FAF}" type="datetimeFigureOut">
              <a:rPr lang="id-ID"/>
              <a:pPr>
                <a:defRPr/>
              </a:pPr>
              <a:t>09/10/2013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DC9713-185E-4772-859F-CD83BEB112A1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DC9713-185E-4772-859F-CD83BEB112A1}" type="slidenum">
              <a:rPr lang="id-ID" smtClean="0"/>
              <a:pPr>
                <a:defRPr/>
              </a:pPr>
              <a:t>4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467" y="2130848"/>
            <a:ext cx="8421067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143" y="3886647"/>
            <a:ext cx="6933716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36774" indent="0" algn="ctr">
              <a:buNone/>
              <a:defRPr/>
            </a:lvl2pPr>
            <a:lvl3pPr marL="673547" indent="0" algn="ctr">
              <a:buNone/>
              <a:defRPr/>
            </a:lvl3pPr>
            <a:lvl4pPr marL="1010321" indent="0" algn="ctr">
              <a:buNone/>
              <a:defRPr/>
            </a:lvl4pPr>
            <a:lvl5pPr marL="1347094" indent="0" algn="ctr">
              <a:buNone/>
              <a:defRPr/>
            </a:lvl5pPr>
            <a:lvl6pPr marL="1683868" indent="0" algn="ctr">
              <a:buNone/>
              <a:defRPr/>
            </a:lvl6pPr>
            <a:lvl7pPr marL="2020641" indent="0" algn="ctr">
              <a:buNone/>
              <a:defRPr/>
            </a:lvl7pPr>
            <a:lvl8pPr marL="2357415" indent="0" algn="ctr">
              <a:buNone/>
              <a:defRPr/>
            </a:lvl8pPr>
            <a:lvl9pPr marL="269418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5808" y="178594"/>
            <a:ext cx="1992809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7383" y="178594"/>
            <a:ext cx="5862340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71" y="4406801"/>
            <a:ext cx="8419858" cy="1361777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71" y="2906613"/>
            <a:ext cx="8419858" cy="1500188"/>
          </a:xfrm>
        </p:spPr>
        <p:txBody>
          <a:bodyPr anchor="b"/>
          <a:lstStyle>
            <a:lvl1pPr marL="0" indent="0">
              <a:buNone/>
              <a:defRPr sz="1500"/>
            </a:lvl1pPr>
            <a:lvl2pPr marL="336774" indent="0">
              <a:buNone/>
              <a:defRPr sz="1300"/>
            </a:lvl2pPr>
            <a:lvl3pPr marL="673547" indent="0">
              <a:buNone/>
              <a:defRPr sz="1200"/>
            </a:lvl3pPr>
            <a:lvl4pPr marL="1010321" indent="0">
              <a:buNone/>
              <a:defRPr sz="1000"/>
            </a:lvl4pPr>
            <a:lvl5pPr marL="1347094" indent="0">
              <a:buNone/>
              <a:defRPr sz="1000"/>
            </a:lvl5pPr>
            <a:lvl6pPr marL="1683868" indent="0">
              <a:buNone/>
              <a:defRPr sz="1000"/>
            </a:lvl6pPr>
            <a:lvl7pPr marL="2020641" indent="0">
              <a:buNone/>
              <a:defRPr sz="1000"/>
            </a:lvl7pPr>
            <a:lvl8pPr marL="2357415" indent="0">
              <a:buNone/>
              <a:defRPr sz="1000"/>
            </a:lvl8pPr>
            <a:lvl9pPr marL="269418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738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04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4588"/>
            <a:ext cx="891443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784" y="1534791"/>
            <a:ext cx="4376198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84" y="2174379"/>
            <a:ext cx="4376198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1601" y="1534791"/>
            <a:ext cx="4378616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1601" y="2174379"/>
            <a:ext cx="4378616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3473"/>
            <a:ext cx="3258871" cy="116197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159" y="273472"/>
            <a:ext cx="5537057" cy="585229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784" y="1435448"/>
            <a:ext cx="3258871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21" y="4800824"/>
            <a:ext cx="5943359" cy="56703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021" y="612800"/>
            <a:ext cx="5943359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6774" indent="0">
              <a:buNone/>
              <a:defRPr sz="2100"/>
            </a:lvl2pPr>
            <a:lvl3pPr marL="673547" indent="0">
              <a:buNone/>
              <a:defRPr sz="1800"/>
            </a:lvl3pPr>
            <a:lvl4pPr marL="1010321" indent="0">
              <a:buNone/>
              <a:defRPr sz="1500"/>
            </a:lvl4pPr>
            <a:lvl5pPr marL="1347094" indent="0">
              <a:buNone/>
              <a:defRPr sz="1500"/>
            </a:lvl5pPr>
            <a:lvl6pPr marL="1683868" indent="0">
              <a:buNone/>
              <a:defRPr sz="1500"/>
            </a:lvl6pPr>
            <a:lvl7pPr marL="2020641" indent="0">
              <a:buNone/>
              <a:defRPr sz="1500"/>
            </a:lvl7pPr>
            <a:lvl8pPr marL="2357415" indent="0">
              <a:buNone/>
              <a:defRPr sz="1500"/>
            </a:lvl8pPr>
            <a:lvl9pPr marL="2694188" indent="0">
              <a:buNone/>
              <a:defRPr sz="1500"/>
            </a:lvl9pPr>
          </a:lstStyle>
          <a:p>
            <a:pPr lvl="0"/>
            <a:endParaRPr lang="en-US" noProof="0" smtClean="0">
              <a:sym typeface="Gill Sans" pitchFamily="3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021" y="5367859"/>
            <a:ext cx="5943359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66788" y="179388"/>
            <a:ext cx="7972425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6788" y="1946275"/>
            <a:ext cx="7972425" cy="401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00038" y="0"/>
            <a:ext cx="10506076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+mj-lt"/>
          <a:ea typeface="+mj-ea"/>
          <a:cs typeface="ヒラギノ角ゴ ProN W3" charset="0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5pPr>
      <a:lvl6pPr marL="33677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6pPr>
      <a:lvl7pPr marL="673547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7pPr>
      <a:lvl8pPr marL="1010321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8pPr>
      <a:lvl9pPr marL="134709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9pPr>
    </p:titleStyle>
    <p:bodyStyle>
      <a:lvl1pPr marL="558800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1pPr>
      <a:lvl2pPr marL="88741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2pPr>
      <a:lvl3pPr marL="121443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3pPr>
      <a:lvl4pPr marL="154146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4pPr>
      <a:lvl5pPr marL="186848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5pPr>
      <a:lvl6pPr marL="220656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6pPr>
      <a:lvl7pPr marL="2543342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7pPr>
      <a:lvl8pPr marL="2880116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8pPr>
      <a:lvl9pPr marL="321688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9pPr>
    </p:bodyStyle>
    <p:otherStyle>
      <a:defPPr>
        <a:defRPr lang="en-US"/>
      </a:defPPr>
      <a:lvl1pPr marL="0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77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547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32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09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386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064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7415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418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238620" y="785794"/>
            <a:ext cx="4929222" cy="1643074"/>
          </a:xfrm>
        </p:spPr>
        <p:txBody>
          <a:bodyPr/>
          <a:lstStyle/>
          <a:p>
            <a:r>
              <a:rPr lang="en-US" sz="3200" dirty="0" err="1" smtClean="0">
                <a:solidFill>
                  <a:srgbClr val="0000CC"/>
                </a:solidFill>
                <a:latin typeface="Berlin Sans FB" pitchFamily="34" charset="0"/>
              </a:rPr>
              <a:t>Efisiensi</a:t>
            </a:r>
            <a:r>
              <a:rPr lang="en-US" sz="3200" dirty="0" smtClean="0">
                <a:solidFill>
                  <a:srgbClr val="0000CC"/>
                </a:solidFill>
                <a:latin typeface="Berlin Sans FB" pitchFamily="34" charset="0"/>
              </a:rPr>
              <a:t> </a:t>
            </a:r>
            <a:r>
              <a:rPr lang="en-US" sz="3200" dirty="0" err="1" smtClean="0">
                <a:solidFill>
                  <a:srgbClr val="0000CC"/>
                </a:solidFill>
                <a:latin typeface="Berlin Sans FB" pitchFamily="34" charset="0"/>
              </a:rPr>
              <a:t>Pekerjaan</a:t>
            </a:r>
            <a:r>
              <a:rPr lang="en-US" sz="3200" dirty="0" smtClean="0">
                <a:solidFill>
                  <a:srgbClr val="0000CC"/>
                </a:solidFill>
                <a:latin typeface="Berlin Sans FB" pitchFamily="34" charset="0"/>
              </a:rPr>
              <a:t> Kantor </a:t>
            </a:r>
            <a:r>
              <a:rPr lang="en-US" sz="3200" dirty="0" err="1" smtClean="0">
                <a:solidFill>
                  <a:srgbClr val="0000CC"/>
                </a:solidFill>
                <a:latin typeface="Berlin Sans FB" pitchFamily="34" charset="0"/>
              </a:rPr>
              <a:t>dan</a:t>
            </a:r>
            <a:r>
              <a:rPr lang="en-US" sz="3200" dirty="0" smtClean="0">
                <a:solidFill>
                  <a:srgbClr val="0000CC"/>
                </a:solidFill>
                <a:latin typeface="Berlin Sans FB" pitchFamily="34" charset="0"/>
              </a:rPr>
              <a:t> </a:t>
            </a:r>
            <a:r>
              <a:rPr lang="en-US" sz="3200" dirty="0" err="1" smtClean="0">
                <a:solidFill>
                  <a:srgbClr val="0000CC"/>
                </a:solidFill>
                <a:latin typeface="Berlin Sans FB" pitchFamily="34" charset="0"/>
              </a:rPr>
              <a:t>Produktivitas</a:t>
            </a:r>
            <a:r>
              <a:rPr lang="en-US" sz="3200" dirty="0" smtClean="0">
                <a:solidFill>
                  <a:srgbClr val="0000CC"/>
                </a:solidFill>
                <a:latin typeface="Berlin Sans FB" pitchFamily="34" charset="0"/>
              </a:rPr>
              <a:t> </a:t>
            </a:r>
            <a:r>
              <a:rPr lang="en-US" sz="3200" dirty="0" err="1" smtClean="0">
                <a:solidFill>
                  <a:srgbClr val="0000CC"/>
                </a:solidFill>
                <a:latin typeface="Berlin Sans FB" pitchFamily="34" charset="0"/>
              </a:rPr>
              <a:t>Kerja</a:t>
            </a:r>
            <a:endParaRPr lang="id-ID" sz="3200" b="1" dirty="0" smtClean="0">
              <a:solidFill>
                <a:srgbClr val="0000CC"/>
              </a:solidFill>
              <a:latin typeface="Berlin Sans FB" pitchFamily="34" charset="0"/>
            </a:endParaRPr>
          </a:p>
        </p:txBody>
      </p:sp>
      <p:pic>
        <p:nvPicPr>
          <p:cNvPr id="6146" name="Picture 2" descr="C:\Users\User UT\AppData\Local\Microsoft\Windows\Temporary Internet Files\Content.IE5\H336VF94\MP900430673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100" y="2285992"/>
            <a:ext cx="5929354" cy="357187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/>
          <p:cNvSpPr txBox="1">
            <a:spLocks noChangeArrowheads="1"/>
          </p:cNvSpPr>
          <p:nvPr/>
        </p:nvSpPr>
        <p:spPr bwMode="auto">
          <a:xfrm>
            <a:off x="881034" y="2000240"/>
            <a:ext cx="85725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id-ID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Efisiensi : konsepsi tentang perbandingan terbaik antara hasil (</a:t>
            </a:r>
            <a:r>
              <a:rPr lang="id-ID" sz="2400" i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r>
              <a:rPr lang="id-ID" sz="24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) dengan usaha yang harus dilakukan menggunakan sumber daya, waktu dan ruang </a:t>
            </a:r>
          </a:p>
          <a:p>
            <a:pPr>
              <a:buFont typeface="Wingdings" pitchFamily="2" charset="2"/>
              <a:buChar char="v"/>
            </a:pPr>
            <a:r>
              <a:rPr lang="id-ID" sz="24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Efektivitas (hasil guna) : kegiatan-kegiatan telah dilakukan dengan tepat. Artinya tujuan tercapai sesuai rencana yang telah ditetapkan tetapi belum memperhitungkan penghematan sumber daya yang digunakan </a:t>
            </a:r>
          </a:p>
          <a:p>
            <a:pPr>
              <a:buFont typeface="Wingdings" pitchFamily="2" charset="2"/>
              <a:buChar char="v"/>
            </a:pPr>
            <a:r>
              <a:rPr lang="id-ID" sz="24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Efisiensi kerja :  usaha untuk mencapai hasil maksimal dengan cara paling mudah, paling ringan, paling cepat, paling dekat dan paling murah </a:t>
            </a:r>
            <a:endParaRPr lang="id-ID" sz="2400" dirty="0">
              <a:solidFill>
                <a:srgbClr val="008080"/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10715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2800" dirty="0" smtClean="0">
                <a:solidFill>
                  <a:srgbClr val="21DF45"/>
                </a:solidFill>
                <a:ea typeface="ＭＳ Ｐゴシック" pitchFamily="1" charset="-128"/>
              </a:rPr>
              <a:t>Pengertian dan </a:t>
            </a:r>
            <a:r>
              <a:rPr lang="id-ID" sz="2800" dirty="0" smtClean="0">
                <a:solidFill>
                  <a:srgbClr val="21DF45"/>
                </a:solidFill>
                <a:ea typeface="ＭＳ Ｐゴシック" pitchFamily="1" charset="-128"/>
              </a:rPr>
              <a:t>Tujuan </a:t>
            </a:r>
            <a:endParaRPr lang="id-ID" sz="2800" dirty="0" smtClean="0">
              <a:solidFill>
                <a:srgbClr val="21DF45"/>
              </a:solidFill>
              <a:ea typeface="ＭＳ Ｐゴシック" pitchFamily="1" charset="-128"/>
            </a:endParaRPr>
          </a:p>
          <a:p>
            <a:pPr algn="ctr">
              <a:defRPr/>
            </a:pPr>
            <a:r>
              <a:rPr lang="id-ID" sz="2800" dirty="0" smtClean="0">
                <a:solidFill>
                  <a:srgbClr val="21DF45"/>
                </a:solidFill>
                <a:ea typeface="ＭＳ Ｐゴシック" pitchFamily="1" charset="-128"/>
              </a:rPr>
              <a:t>Efisiensi Kerja</a:t>
            </a:r>
            <a:endParaRPr lang="id-ID" sz="2800" dirty="0">
              <a:solidFill>
                <a:srgbClr val="21DF45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166786" y="2000240"/>
            <a:ext cx="81502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Asas perencanaan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Asas penghematan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Asas penyederhanaa</a:t>
            </a:r>
            <a:r>
              <a:rPr lang="id-ID" sz="2400" dirty="0" smtClean="0"/>
              <a:t>n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Asas penghapusan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Asas penggabungan </a:t>
            </a:r>
            <a:endParaRPr lang="id-ID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1143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3300"/>
                </a:solidFill>
                <a:ea typeface="ＭＳ Ｐゴシック" pitchFamily="1" charset="-128"/>
              </a:rPr>
              <a:t>Asas-asas Efisiensi</a:t>
            </a:r>
            <a:endParaRPr lang="id-ID" sz="3600" dirty="0">
              <a:solidFill>
                <a:srgbClr val="FF3300"/>
              </a:solidFill>
              <a:ea typeface="ＭＳ Ｐゴシック" pitchFamily="1" charset="-128"/>
            </a:endParaRPr>
          </a:p>
        </p:txBody>
      </p:sp>
      <p:pic>
        <p:nvPicPr>
          <p:cNvPr id="1027" name="Picture 3" descr="C:\Users\User UT\AppData\Local\Microsoft\Windows\Temporary Internet Files\Content.IE5\H336VF94\MM900395789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499" y="3571876"/>
            <a:ext cx="2190765" cy="16430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380968" y="2143116"/>
            <a:ext cx="900118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Peningkatan produktvitas kerja terdiri dari 4 bentuk 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Pengurangan sedikit sumber daya untuk memperoleh jumlah yang sama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Pengurangan sedikit sumber daya sekedarnya untuk memperoleh jumlah produksi lebih besar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Penggunaan jumlah sumber daya yang sama </a:t>
            </a: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untuk memperoleh jumlah produksi lebih </a:t>
            </a: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besar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Penggunaan sumber daya yang lebih besar jumlahnya untuk </a:t>
            </a: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memperoleh jumlah produksi lebih </a:t>
            </a: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besar lagi </a:t>
            </a:r>
            <a:endParaRPr lang="id-ID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1048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C00000"/>
                </a:solidFill>
                <a:ea typeface="ＭＳ Ｐゴシック" pitchFamily="1" charset="-128"/>
              </a:rPr>
              <a:t>Hubungan Efisiensi dengan Produktivitas Kerja </a:t>
            </a:r>
            <a:endParaRPr lang="id-ID" sz="1400" dirty="0">
              <a:solidFill>
                <a:srgbClr val="C00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309530" y="2428868"/>
            <a:ext cx="914406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Usaha meningkatkan produktivitas kerja dilakukan melalui peningkatan efisiensi (penghematan penggunaan sumber daya)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Adanya efisiensi akan meningkatkan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produktivitas kerja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 karena hubungan antara  hasil (</a:t>
            </a:r>
            <a:r>
              <a:rPr lang="id-ID" sz="2000" i="1" dirty="0" smtClean="0">
                <a:latin typeface="Andalus" pitchFamily="18" charset="-78"/>
                <a:cs typeface="Andalus" pitchFamily="18" charset="-78"/>
              </a:rPr>
              <a:t>output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) dengan usaha (</a:t>
            </a:r>
            <a:r>
              <a:rPr lang="id-ID" sz="2000" i="1" dirty="0" smtClean="0">
                <a:latin typeface="Andalus" pitchFamily="18" charset="-78"/>
                <a:cs typeface="Andalus" pitchFamily="18" charset="-78"/>
              </a:rPr>
              <a:t>input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)  menjadi lebih baik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Ingat !!!! Peningkatan produktivitas belum tentu menyebabkan peningkatan efisiensi ,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karena Peningkatan produktivitas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 dapat juga dilakukan dengan penambahan penggunaan sumber daya yang tidak disertai penghematan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390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200" dirty="0" smtClean="0">
                <a:solidFill>
                  <a:srgbClr val="C00000"/>
                </a:solidFill>
                <a:ea typeface="ＭＳ Ｐゴシック" pitchFamily="1" charset="-128"/>
              </a:rPr>
              <a:t>Hubungan Efisiensi dengan Produktivitas </a:t>
            </a:r>
            <a:r>
              <a:rPr lang="id-ID" sz="3200" dirty="0" smtClean="0">
                <a:solidFill>
                  <a:srgbClr val="C00000"/>
                </a:solidFill>
                <a:ea typeface="ＭＳ Ｐゴシック" pitchFamily="1" charset="-128"/>
              </a:rPr>
              <a:t>Kerja (lanjutan) </a:t>
            </a:r>
            <a:endParaRPr lang="id-ID" sz="1200" dirty="0">
              <a:solidFill>
                <a:srgbClr val="C00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 UT\AppData\Local\Microsoft\Windows\Temporary Internet Files\Content.IE5\H336VF94\MC900434755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24" y="2214554"/>
            <a:ext cx="2285714" cy="2285714"/>
          </a:xfrm>
          <a:prstGeom prst="rect">
            <a:avLst/>
          </a:prstGeom>
          <a:noFill/>
        </p:spPr>
      </p:pic>
      <p:pic>
        <p:nvPicPr>
          <p:cNvPr id="5124" name="Picture 4" descr="C:\Users\User UT\AppData\Local\Microsoft\Windows\Temporary Internet Files\Content.IE5\H336VF94\MC90010521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4305" y="2500306"/>
            <a:ext cx="5051849" cy="292895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"/>
      </a:majorFont>
      <a:minorFont>
        <a:latin typeface="Gill 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2154</TotalTime>
  <Pages>0</Pages>
  <Words>232</Words>
  <Characters>0</Characters>
  <Application>Microsoft Office PowerPoint</Application>
  <PresentationFormat>A4 Paper (210x297 mm)</PresentationFormat>
  <Lines>0</Lines>
  <Paragraphs>23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Title &amp; Bullets - 2 Column</vt:lpstr>
      <vt:lpstr>Efisiensi Pekerjaan Kantor dan Produktivitas Kerja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</dc:creator>
  <cp:lastModifiedBy>User UT</cp:lastModifiedBy>
  <cp:revision>818</cp:revision>
  <dcterms:modified xsi:type="dcterms:W3CDTF">2013-10-09T04:05:31Z</dcterms:modified>
</cp:coreProperties>
</file>