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2"/>
  </p:notesMasterIdLst>
  <p:sldIdLst>
    <p:sldId id="313" r:id="rId2"/>
    <p:sldId id="298" r:id="rId3"/>
    <p:sldId id="321" r:id="rId4"/>
    <p:sldId id="322" r:id="rId5"/>
    <p:sldId id="324" r:id="rId6"/>
    <p:sldId id="329" r:id="rId7"/>
    <p:sldId id="328" r:id="rId8"/>
    <p:sldId id="331" r:id="rId9"/>
    <p:sldId id="332" r:id="rId10"/>
    <p:sldId id="330" r:id="rId11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CC"/>
    <a:srgbClr val="FF9900"/>
    <a:srgbClr val="FFFF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08/10/2013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666720" y="2500306"/>
            <a:ext cx="4929222" cy="1643074"/>
          </a:xfrm>
        </p:spPr>
        <p:txBody>
          <a:bodyPr/>
          <a:lstStyle/>
          <a:p>
            <a:r>
              <a:rPr lang="id-ID" sz="3200" b="1" dirty="0" smtClean="0">
                <a:solidFill>
                  <a:srgbClr val="00B050"/>
                </a:solidFill>
              </a:rPr>
              <a:t>Penyusunan Personil Kantor </a:t>
            </a:r>
            <a:endParaRPr lang="id-ID" sz="3200" b="1" dirty="0" smtClean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User UT\AppData\Local\Microsoft\Windows\Temporary Internet Files\Content.IE5\EYLZTPKY\MC900297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1694" y="714356"/>
            <a:ext cx="3542398" cy="321471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 UT\AppData\Local\Microsoft\Windows\Temporary Internet Files\Content.IE5\WFEBRB8U\MC90010521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82" y="2214554"/>
            <a:ext cx="8072494" cy="342902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3381364" y="2285992"/>
            <a:ext cx="65246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id-ID" sz="3200" dirty="0" smtClean="0">
                <a:latin typeface="Times New Roman" pitchFamily="18" charset="0"/>
                <a:cs typeface="Times New Roman" pitchFamily="18" charset="0"/>
              </a:rPr>
              <a:t>Pengisian pegawai dari dalam organisasi (internal) </a:t>
            </a:r>
          </a:p>
          <a:p>
            <a:pPr>
              <a:buFont typeface="Wingdings" pitchFamily="2" charset="2"/>
              <a:buChar char="v"/>
            </a:pPr>
            <a:r>
              <a:rPr lang="id-ID" sz="3200" dirty="0" smtClean="0">
                <a:latin typeface="Times New Roman" pitchFamily="18" charset="0"/>
                <a:cs typeface="Times New Roman" pitchFamily="18" charset="0"/>
              </a:rPr>
              <a:t>Pengisian pegawai yang diperoleh dari luar organisasi, misalnya melalui rekrutmen pegawai </a:t>
            </a:r>
            <a:endParaRPr lang="id-ID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800" dirty="0" smtClean="0">
                <a:solidFill>
                  <a:srgbClr val="FFFF00"/>
                </a:solidFill>
                <a:ea typeface="ＭＳ Ｐゴシック" pitchFamily="1" charset="-128"/>
              </a:rPr>
              <a:t>Cara Penyusunan Personil  Kantor </a:t>
            </a:r>
            <a:endParaRPr lang="id-ID" sz="2800" dirty="0">
              <a:solidFill>
                <a:srgbClr val="FFFF00"/>
              </a:solidFill>
              <a:ea typeface="ＭＳ Ｐゴシック" pitchFamily="1" charset="-128"/>
            </a:endParaRPr>
          </a:p>
        </p:txBody>
      </p:sp>
      <p:pic>
        <p:nvPicPr>
          <p:cNvPr id="1026" name="Picture 2" descr="C:\Users\User UT\AppData\Local\Microsoft\Windows\Temporary Internet Files\Content.IE5\WFEBRB8U\MM900300595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58" y="2643182"/>
            <a:ext cx="2286016" cy="150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Melalui lembaga ketenagakerjaan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Rekrutmen dalam acara khusus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Melalui iklan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Melalui lembaga pendidikan tinggi</a:t>
            </a:r>
          </a:p>
          <a:p>
            <a:pPr marL="457200" indent="-457200">
              <a:buFont typeface="Wingdings" pitchFamily="2" charset="2"/>
              <a:buChar char="§"/>
            </a:pP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Cara Rekrutmen Pegawai dari Luar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48" y="2285992"/>
            <a:ext cx="79295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Tujuan : memperoleh pegawai yang paling mendekati standar kerja organisasi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Hal yang mempengaruhi : lingkungan perusahaan/organisasi, dan kondisi pasar tenaga kerja</a:t>
            </a:r>
            <a:endParaRPr lang="id-ID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Seleksi Pegawai </a:t>
            </a:r>
            <a:endParaRPr lang="id-ID" sz="14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  <p:pic>
        <p:nvPicPr>
          <p:cNvPr id="2051" name="Picture 3" descr="C:\Users\User UT\AppData\Local\Microsoft\Windows\Temporary Internet Files\Content.IE5\H336VF94\MC90005611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488" y="4429132"/>
            <a:ext cx="1776679" cy="155722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4 Jenis wawancara :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Langsung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Tidak langsung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Tersusun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Dengan tekanan</a:t>
            </a:r>
            <a:endParaRPr lang="id-ID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200" dirty="0" smtClean="0">
                <a:solidFill>
                  <a:srgbClr val="FF0000"/>
                </a:solidFill>
                <a:ea typeface="ＭＳ Ｐゴシック" pitchFamily="1" charset="-128"/>
              </a:rPr>
              <a:t>Wawancara</a:t>
            </a:r>
            <a:endParaRPr lang="id-ID" sz="32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  <p:pic>
        <p:nvPicPr>
          <p:cNvPr id="3074" name="Picture 2" descr="C:\Users\User UT\AppData\Local\Microsoft\Windows\Temporary Internet Files\Content.IE5\XRC3HKK9\MC90005611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1562" y="2786058"/>
            <a:ext cx="4429156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2462" indent="-457200">
              <a:spcBef>
                <a:spcPts val="0"/>
              </a:spcBef>
              <a:buAutoNum type="arabicParenR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Orang yang tepat pada tempat pekerjaan yang tepat (the right man in the right place) </a:t>
            </a:r>
          </a:p>
          <a:p>
            <a:pPr marL="652462" indent="-457200">
              <a:spcBef>
                <a:spcPts val="0"/>
              </a:spcBef>
              <a:buAutoNum type="arabicParenR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Pemberian tugas pekerjaan yang penuh (A full day’s work) </a:t>
            </a:r>
          </a:p>
          <a:p>
            <a:pPr marL="652462" indent="-457200">
              <a:spcBef>
                <a:spcPts val="0"/>
              </a:spcBef>
              <a:buAutoNum type="arabicParenR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Garis komando dan tanggung jawab yang jelas (Line of command and responsibility)</a:t>
            </a:r>
          </a:p>
          <a:p>
            <a:pPr marL="652462" indent="-457200">
              <a:spcBef>
                <a:spcPts val="0"/>
              </a:spcBef>
              <a:buAutoNum type="arabicParenR"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Keseimbangan antara wewenang dan tanggung jawab (parity like between authority and responsibility)</a:t>
            </a: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      </a:t>
            </a:r>
            <a:endParaRPr lang="id-ID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52736" y="500042"/>
            <a:ext cx="5486411" cy="11779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Proses Analisis Jabatan</a:t>
            </a: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>Proses </a:t>
            </a: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> </a:t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595546" y="428604"/>
            <a:ext cx="6343667" cy="10001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Pros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nalisis n</a:t>
            </a: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ＭＳ Ｐゴシック" pitchFamily="1" charset="-128"/>
              <a:cs typeface="ヒラギノ角ゴ ProN W3" charset="0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5546" y="92867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rgbClr val="FF0000"/>
                </a:solidFill>
              </a:rPr>
              <a:t>Prinsip-prinsip penyusunan personil kantor </a:t>
            </a:r>
            <a:endParaRPr lang="id-ID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6984" y="642918"/>
            <a:ext cx="67866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200" dirty="0" smtClean="0">
                <a:solidFill>
                  <a:srgbClr val="00B050"/>
                </a:solidFill>
              </a:rPr>
              <a:t>Prinsip-prinsip penyusunan personil kantor </a:t>
            </a:r>
            <a:r>
              <a:rPr lang="id-ID" sz="3200" dirty="0" smtClean="0">
                <a:solidFill>
                  <a:srgbClr val="00B050"/>
                </a:solidFill>
              </a:rPr>
              <a:t>...(lanjutan)</a:t>
            </a:r>
            <a:endParaRPr lang="id-ID" sz="32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034" y="2000240"/>
            <a:ext cx="8572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/>
              <a:t>5) Pembinaan dan pengembangan karier bagi para pejabat /petugas (career development) </a:t>
            </a:r>
          </a:p>
          <a:p>
            <a:r>
              <a:rPr lang="id-ID" sz="2400" dirty="0" smtClean="0"/>
              <a:t>6) Penilaian terhadap pelaksanaan tugas dan penggolongan tugas-tugas jabatan yang setingkat berdasarkan prinsip equal pay for equal work </a:t>
            </a:r>
          </a:p>
          <a:p>
            <a:r>
              <a:rPr lang="id-ID" sz="2400" dirty="0" smtClean="0"/>
              <a:t>7) Hubungan kerja bersifat impersonal </a:t>
            </a:r>
          </a:p>
          <a:p>
            <a:r>
              <a:rPr lang="id-ID" sz="2400" dirty="0" smtClean="0"/>
              <a:t>8) Pembagian kerja seimbang </a:t>
            </a:r>
            <a:endParaRPr lang="id-ID" sz="2400" dirty="0"/>
          </a:p>
        </p:txBody>
      </p:sp>
      <p:pic>
        <p:nvPicPr>
          <p:cNvPr id="4098" name="Picture 2" descr="C:\Users\User UT\AppData\Local\Microsoft\Windows\Temporary Internet Files\Content.IE5\H336VF94\MC90028997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1694" y="4429132"/>
            <a:ext cx="3167050" cy="195976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200" dirty="0" smtClean="0">
                <a:solidFill>
                  <a:srgbClr val="00B050"/>
                </a:solidFill>
              </a:rPr>
              <a:t>Restrukturisasi </a:t>
            </a:r>
            <a:br>
              <a:rPr lang="id-ID" sz="3200" dirty="0" smtClean="0">
                <a:solidFill>
                  <a:srgbClr val="00B050"/>
                </a:solidFill>
              </a:rPr>
            </a:br>
            <a:r>
              <a:rPr lang="id-ID" sz="3200" dirty="0" smtClean="0">
                <a:solidFill>
                  <a:srgbClr val="00B050"/>
                </a:solidFill>
              </a:rPr>
              <a:t>Kelebihan Karyawan </a:t>
            </a:r>
            <a:endParaRPr lang="id-ID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789" y="1946275"/>
            <a:ext cx="4271964" cy="4017963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id-ID" dirty="0" smtClean="0"/>
              <a:t>Langkah-langkah yang diperlukan: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id-ID" dirty="0" smtClean="0"/>
              <a:t>sosialisasi rencana program efisiensi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id-ID" dirty="0" smtClean="0"/>
              <a:t>mengajak pihak-pihak terkait seperti depnaker, serikat pekerja untuk bermusyawarah memutuskan rencana efisiensi</a:t>
            </a:r>
            <a:endParaRPr lang="id-ID" dirty="0"/>
          </a:p>
        </p:txBody>
      </p:sp>
      <p:pic>
        <p:nvPicPr>
          <p:cNvPr id="5122" name="Picture 2" descr="C:\Users\User UT\AppData\Local\Microsoft\Windows\Temporary Internet Files\Content.IE5\H336VF94\MP90044241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8818" y="1643050"/>
            <a:ext cx="3929090" cy="328614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2800" dirty="0" smtClean="0">
                <a:solidFill>
                  <a:srgbClr val="002060"/>
                </a:solidFill>
              </a:rPr>
              <a:t>Tugas Lain Manajer Kantor</a:t>
            </a:r>
            <a:endParaRPr lang="id-ID" sz="2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Membina dan memotivasi karyawan yang masih tinggal di perusahaan dalam keadaan sulit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Memotivasi karyawan yang kehilangan gairah kerja 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Mengatasi karyawan yang bersedia lembur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Meningkatkan kreativitas karyawan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Mengatasi karyawan yang menentang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Menciptakan kepercayaan dalam perusahaan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Meningkatkan komunikasi dalam perusahaan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Mengambil langkah proaktif dalam menghadapi rumor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id-ID" dirty="0" smtClean="0"/>
              <a:t>Membawa perusahaan kembali menuju posisi sehat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endParaRPr lang="id-ID" dirty="0"/>
          </a:p>
        </p:txBody>
      </p:sp>
      <p:pic>
        <p:nvPicPr>
          <p:cNvPr id="6146" name="Picture 2" descr="C:\Users\User UT\AppData\Local\Microsoft\Windows\Temporary Internet Files\Content.IE5\WFEBRB8U\MC90035544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72" y="285728"/>
            <a:ext cx="1277417" cy="180228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2045</TotalTime>
  <Pages>0</Pages>
  <Words>271</Words>
  <Characters>0</Characters>
  <Application>Microsoft Office PowerPoint</Application>
  <PresentationFormat>A4 Paper (210x297 mm)</PresentationFormat>
  <Lines>0</Lines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Title &amp; Bullets - 2 Column</vt:lpstr>
      <vt:lpstr>Penyusunan Personil Kantor </vt:lpstr>
      <vt:lpstr>Slide 2</vt:lpstr>
      <vt:lpstr>Slide 3</vt:lpstr>
      <vt:lpstr>Slide 4</vt:lpstr>
      <vt:lpstr>Slide 5</vt:lpstr>
      <vt:lpstr> Proses Analisis Jabatan Proses    </vt:lpstr>
      <vt:lpstr>Slide 7</vt:lpstr>
      <vt:lpstr>Restrukturisasi  Kelebihan Karyawan </vt:lpstr>
      <vt:lpstr>Tugas Lain Manajer Kantor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712</cp:revision>
  <dcterms:modified xsi:type="dcterms:W3CDTF">2013-10-08T09:36:38Z</dcterms:modified>
</cp:coreProperties>
</file>