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0"/>
  </p:notesMasterIdLst>
  <p:sldIdLst>
    <p:sldId id="313" r:id="rId2"/>
    <p:sldId id="298" r:id="rId3"/>
    <p:sldId id="321" r:id="rId4"/>
    <p:sldId id="322" r:id="rId5"/>
    <p:sldId id="324" r:id="rId6"/>
    <p:sldId id="329" r:id="rId7"/>
    <p:sldId id="328" r:id="rId8"/>
    <p:sldId id="330" r:id="rId9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CC"/>
    <a:srgbClr val="FF9900"/>
    <a:srgbClr val="FFFF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08/10/2013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167182" y="1214422"/>
            <a:ext cx="4929222" cy="2143140"/>
          </a:xfrm>
        </p:spPr>
        <p:txBody>
          <a:bodyPr/>
          <a:lstStyle/>
          <a:p>
            <a:r>
              <a:rPr lang="id-ID" sz="3200" b="1" dirty="0" smtClean="0">
                <a:solidFill>
                  <a:srgbClr val="00B0F0"/>
                </a:solidFill>
              </a:rPr>
              <a:t>Pengertian, Kegunaan, dan Proses Analisis Jabatan</a:t>
            </a:r>
            <a:endParaRPr lang="id-ID" sz="3200" b="1" dirty="0" smtClean="0">
              <a:solidFill>
                <a:srgbClr val="00B0F0"/>
              </a:solidFill>
            </a:endParaRPr>
          </a:p>
        </p:txBody>
      </p:sp>
      <p:pic>
        <p:nvPicPr>
          <p:cNvPr id="1026" name="Picture 2" descr="C:\Users\User UT\AppData\Local\Microsoft\Windows\Temporary Internet Files\Content.IE5\WFEBRB8U\MP90040031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3357562"/>
            <a:ext cx="5548386" cy="23756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238224" y="1643050"/>
            <a:ext cx="8150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Suatu Proses penelitian secara kritis tentang tugas, kewajiban, dan tanggung jawab suatu jabatan atau pekerjaan</a:t>
            </a:r>
          </a:p>
          <a:p>
            <a:pPr>
              <a:buFont typeface="Wingdings" pitchFamily="2" charset="2"/>
              <a:buChar char="v"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 George Terry: Job analysis is the process of critically examining the components of a job</a:t>
            </a:r>
          </a:p>
          <a:p>
            <a:pPr>
              <a:buFont typeface="Wingdings" pitchFamily="2" charset="2"/>
              <a:buChar char="v"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 Tujuan Analisis Jabatan : memperoleh informasi yang lengkap dan objektif guna dituangkan dalam uraian jabatan dan persyaratan jabatan yang selanjutnya dijadikan sebagai pedoman bagi calon pegawai yang akan diserahi tugas melaksanakan jabatan tersebut</a:t>
            </a:r>
            <a:endParaRPr lang="id-ID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800" dirty="0" smtClean="0">
                <a:solidFill>
                  <a:srgbClr val="FFFF00"/>
                </a:solidFill>
                <a:ea typeface="ＭＳ Ｐゴシック" pitchFamily="1" charset="-128"/>
              </a:rPr>
              <a:t>Pengertian Analisis Jabatan</a:t>
            </a:r>
            <a:endParaRPr lang="id-ID" sz="2800" dirty="0">
              <a:solidFill>
                <a:srgbClr val="FFFF00"/>
              </a:solidFill>
              <a:ea typeface="ＭＳ Ｐゴシック" pitchFamily="1" charset="-128"/>
            </a:endParaRPr>
          </a:p>
        </p:txBody>
      </p:sp>
      <p:pic>
        <p:nvPicPr>
          <p:cNvPr id="2050" name="Picture 2" descr="C:\Users\User UT\AppData\Local\Microsoft\Windows\Temporary Internet Files\Content.IE5\WFEBRB8U\MC90006013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39082" y="5020970"/>
            <a:ext cx="1532534" cy="18370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Merencanakan Kebutuhan pegawai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Menyesuaikan lamaran-lamaran yang memenuhi persyaratan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Memperkirakan kebutuhan program pengembangan pegawai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Merencanakan pengembangan karier pegawai yang potensial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Menetapkan standar prestasi kerja pegawai yang realistis</a:t>
            </a: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Kegunaan Analisis Jabatan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48" y="2285992"/>
            <a:ext cx="792956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pedoman penempatan dan pemindahan pegawai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Dasar penggajian dan pemberian insentif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Penetapan garis kenaikan pangkat/jabatan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Memperbaiki aliran kerja agar lebih efektif dan efisien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Menyempurnakan struktur organisasi </a:t>
            </a:r>
            <a:endParaRPr lang="id-ID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Kegunaan Analisis </a:t>
            </a: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Jabatan ..</a:t>
            </a:r>
            <a:r>
              <a:rPr lang="id-ID" sz="1400" dirty="0" smtClean="0">
                <a:solidFill>
                  <a:srgbClr val="FF0000"/>
                </a:solidFill>
                <a:ea typeface="ＭＳ Ｐゴシック" pitchFamily="1" charset="-128"/>
              </a:rPr>
              <a:t>(lanjutan)</a:t>
            </a:r>
            <a:endParaRPr lang="id-ID" sz="14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  <p:pic>
        <p:nvPicPr>
          <p:cNvPr id="3074" name="Picture 2" descr="C:\Users\User UT\AppData\Local\Microsoft\Windows\Temporary Internet Files\Content.IE5\WFEBRB8U\MC900060144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4357694"/>
            <a:ext cx="1823314" cy="12691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1) Tahap Persiapan Analisis Jabatan, terdiri dari :</a:t>
            </a:r>
          </a:p>
          <a:p>
            <a:pPr marL="514350" indent="-514350">
              <a:buFont typeface="Courier New" pitchFamily="49" charset="0"/>
              <a:buChar char="o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Identifikasi pekerjaan</a:t>
            </a:r>
          </a:p>
          <a:p>
            <a:pPr marL="514350" indent="-514350">
              <a:buFont typeface="Courier New" pitchFamily="49" charset="0"/>
              <a:buChar char="o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Penyusunan daftar pertanyaan </a:t>
            </a:r>
            <a:endParaRPr lang="id-ID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Proses Analisis Jabatan</a:t>
            </a: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4098" name="Picture 2" descr="C:\Users\User UT\AppData\Local\Microsoft\Windows\Temporary Internet Files\Content.IE5\H336VF94\MC90031177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60" y="3357562"/>
            <a:ext cx="2786082" cy="20002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2) Tahap Pengumpulan Data </a:t>
            </a:r>
          </a:p>
          <a:p>
            <a:pPr>
              <a:spcBef>
                <a:spcPts val="0"/>
              </a:spcBef>
              <a:buNone/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Ada Lima teknik dasar pengumpulan data: </a:t>
            </a:r>
          </a:p>
          <a:p>
            <a:pPr>
              <a:spcBef>
                <a:spcPts val="0"/>
              </a:spcBef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Observasi</a:t>
            </a:r>
          </a:p>
          <a:p>
            <a:pPr>
              <a:spcBef>
                <a:spcPts val="0"/>
              </a:spcBef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Wawancara</a:t>
            </a:r>
          </a:p>
          <a:p>
            <a:pPr>
              <a:spcBef>
                <a:spcPts val="0"/>
              </a:spcBef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Kuesioner</a:t>
            </a:r>
          </a:p>
          <a:p>
            <a:pPr>
              <a:spcBef>
                <a:spcPts val="0"/>
              </a:spcBef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Catatan harian/log</a:t>
            </a:r>
          </a:p>
          <a:p>
            <a:pPr>
              <a:spcBef>
                <a:spcPts val="0"/>
              </a:spcBef>
            </a:pPr>
            <a:r>
              <a:rPr lang="id-ID" dirty="0" smtClean="0">
                <a:latin typeface="Aharoni" pitchFamily="2" charset="-79"/>
                <a:cs typeface="Aharoni" pitchFamily="2" charset="-79"/>
              </a:rPr>
              <a:t>Kombinasi </a:t>
            </a: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      </a:t>
            </a:r>
            <a:endParaRPr lang="id-ID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52736" y="500042"/>
            <a:ext cx="5486411" cy="11779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Proses Analisis Jabatan</a:t>
            </a: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>Proses </a:t>
            </a: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> </a:t>
            </a: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595546" y="428604"/>
            <a:ext cx="6343667" cy="10001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Pros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>nalisis n</a:t>
            </a: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  <a:t/>
            </a:r>
            <a:br>
              <a:rPr kumimoji="0" lang="id-ID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1" charset="-128"/>
                <a:cs typeface="ヒラギノ角ゴ ProN W3" charset="0"/>
                <a:sym typeface="Gill Sans" charset="0"/>
              </a:rPr>
            </a:b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ＭＳ Ｐゴシック" pitchFamily="1" charset="-128"/>
              <a:cs typeface="ヒラギノ角ゴ ProN W3" charset="0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5546" y="92867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solidFill>
                  <a:srgbClr val="FF0000"/>
                </a:solidFill>
              </a:rPr>
              <a:t>Proses Analisis Jabatan...(lanjutan)</a:t>
            </a:r>
            <a:endParaRPr lang="id-ID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24174" y="642918"/>
            <a:ext cx="6429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200" dirty="0" smtClean="0">
                <a:solidFill>
                  <a:srgbClr val="FF0000"/>
                </a:solidFill>
              </a:rPr>
              <a:t>Proses Analisis Jabatan...(lanjutan)</a:t>
            </a:r>
            <a:endParaRPr lang="id-ID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034" y="2000240"/>
            <a:ext cx="857256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3) Tahap Penyempurnaan Data</a:t>
            </a:r>
          </a:p>
          <a:p>
            <a:r>
              <a:rPr lang="id-ID" dirty="0" smtClean="0"/>
              <a:t>4) Penyusunan bentuk-bentuk informasi analisis jabatan </a:t>
            </a:r>
            <a:endParaRPr lang="id-ID" dirty="0"/>
          </a:p>
        </p:txBody>
      </p:sp>
      <p:pic>
        <p:nvPicPr>
          <p:cNvPr id="5122" name="Picture 2" descr="C:\Users\User UT\AppData\Local\Microsoft\Windows\Temporary Internet Files\Content.IE5\XRC3HKK9\MC90001596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5744" y="4786322"/>
            <a:ext cx="1783994" cy="114117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 UT\AppData\Local\Microsoft\Windows\Temporary Internet Files\Content.IE5\WFEBRB8U\MC90010521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82" y="2214554"/>
            <a:ext cx="8072494" cy="342902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Pages>0</Pages>
  <Words>202</Words>
  <Characters>0</Characters>
  <Application>Microsoft Office PowerPoint</Application>
  <PresentationFormat>A4 Paper (210x297 mm)</PresentationFormat>
  <Lines>0</Lines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Title &amp; Bullets - 2 Column</vt:lpstr>
      <vt:lpstr>Pengertian, Kegunaan, dan Proses Analisis Jabatan</vt:lpstr>
      <vt:lpstr>Slide 2</vt:lpstr>
      <vt:lpstr>Slide 3</vt:lpstr>
      <vt:lpstr>Slide 4</vt:lpstr>
      <vt:lpstr>Slide 5</vt:lpstr>
      <vt:lpstr> Proses Analisis Jabatan Proses    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663</cp:revision>
  <dcterms:modified xsi:type="dcterms:W3CDTF">2013-10-08T04:29:31Z</dcterms:modified>
</cp:coreProperties>
</file>