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1"/>
  </p:notesMasterIdLst>
  <p:sldIdLst>
    <p:sldId id="313" r:id="rId2"/>
    <p:sldId id="298" r:id="rId3"/>
    <p:sldId id="321" r:id="rId4"/>
    <p:sldId id="322" r:id="rId5"/>
    <p:sldId id="324" r:id="rId6"/>
    <p:sldId id="325" r:id="rId7"/>
    <p:sldId id="326" r:id="rId8"/>
    <p:sldId id="327" r:id="rId9"/>
    <p:sldId id="328" r:id="rId10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336550" indent="1206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673100" indent="2413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009650" indent="36195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346200" indent="482600" algn="l" rtl="0" fontAlgn="base">
      <a:spcBef>
        <a:spcPct val="0"/>
      </a:spcBef>
      <a:spcAft>
        <a:spcPct val="0"/>
      </a:spcAft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100" b="1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CC00CC"/>
    <a:srgbClr val="FF9900"/>
    <a:srgbClr val="5F5F5F"/>
    <a:srgbClr val="008080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36" autoAdjust="0"/>
    <p:restoredTop sz="90929"/>
  </p:normalViewPr>
  <p:slideViewPr>
    <p:cSldViewPr>
      <p:cViewPr varScale="1">
        <p:scale>
          <a:sx n="67" d="100"/>
          <a:sy n="67" d="100"/>
        </p:scale>
        <p:origin x="-1098" y="-108"/>
      </p:cViewPr>
      <p:guideLst>
        <p:guide orient="horz" pos="2160"/>
        <p:guide pos="312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936ADC-D0A2-446D-A503-7CDABAF37FAF}" type="datetimeFigureOut">
              <a:rPr lang="id-ID"/>
              <a:pPr>
                <a:defRPr/>
              </a:pPr>
              <a:t>26/09/2013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FDC9713-185E-4772-859F-CD83BEB112A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86EE95-3253-443E-9DB0-08F722F61506}" type="slidenum">
              <a:rPr lang="id-ID" smtClean="0"/>
              <a:pPr/>
              <a:t>6</a:t>
            </a:fld>
            <a:endParaRPr lang="id-ID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73B54A-B774-424B-BCAB-ED9B6A0392AA}" type="slidenum">
              <a:rPr lang="id-ID" smtClean="0"/>
              <a:pPr/>
              <a:t>7</a:t>
            </a:fld>
            <a:endParaRPr lang="id-ID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67" y="2130848"/>
            <a:ext cx="8421067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886647"/>
            <a:ext cx="6933716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6774" indent="0" algn="ctr">
              <a:buNone/>
              <a:defRPr/>
            </a:lvl2pPr>
            <a:lvl3pPr marL="673547" indent="0" algn="ctr">
              <a:buNone/>
              <a:defRPr/>
            </a:lvl3pPr>
            <a:lvl4pPr marL="1010321" indent="0" algn="ctr">
              <a:buNone/>
              <a:defRPr/>
            </a:lvl4pPr>
            <a:lvl5pPr marL="1347094" indent="0" algn="ctr">
              <a:buNone/>
              <a:defRPr/>
            </a:lvl5pPr>
            <a:lvl6pPr marL="1683868" indent="0" algn="ctr">
              <a:buNone/>
              <a:defRPr/>
            </a:lvl6pPr>
            <a:lvl7pPr marL="2020641" indent="0" algn="ctr">
              <a:buNone/>
              <a:defRPr/>
            </a:lvl7pPr>
            <a:lvl8pPr marL="2357415" indent="0" algn="ctr">
              <a:buNone/>
              <a:defRPr/>
            </a:lvl8pPr>
            <a:lvl9pPr marL="269418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5808" y="178594"/>
            <a:ext cx="1992809" cy="5786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7383" y="178594"/>
            <a:ext cx="5862340" cy="5786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371" y="4406801"/>
            <a:ext cx="8419858" cy="1361777"/>
          </a:xfrm>
        </p:spPr>
        <p:txBody>
          <a:bodyPr anchor="t"/>
          <a:lstStyle>
            <a:lvl1pPr algn="l">
              <a:defRPr sz="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71" y="2906613"/>
            <a:ext cx="8419858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6774" indent="0">
              <a:buNone/>
              <a:defRPr sz="1300"/>
            </a:lvl2pPr>
            <a:lvl3pPr marL="673547" indent="0">
              <a:buNone/>
              <a:defRPr sz="1200"/>
            </a:lvl3pPr>
            <a:lvl4pPr marL="1010321" indent="0">
              <a:buNone/>
              <a:defRPr sz="1000"/>
            </a:lvl4pPr>
            <a:lvl5pPr marL="1347094" indent="0">
              <a:buNone/>
              <a:defRPr sz="1000"/>
            </a:lvl5pPr>
            <a:lvl6pPr marL="1683868" indent="0">
              <a:buNone/>
              <a:defRPr sz="1000"/>
            </a:lvl6pPr>
            <a:lvl7pPr marL="2020641" indent="0">
              <a:buNone/>
              <a:defRPr sz="1000"/>
            </a:lvl7pPr>
            <a:lvl8pPr marL="2357415" indent="0">
              <a:buNone/>
              <a:defRPr sz="1000"/>
            </a:lvl8pPr>
            <a:lvl9pPr marL="269418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738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043" y="1946672"/>
            <a:ext cx="3927574" cy="40183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4588"/>
            <a:ext cx="89144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784" y="1534791"/>
            <a:ext cx="4376198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84" y="2174379"/>
            <a:ext cx="4376198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1601" y="1534791"/>
            <a:ext cx="4378616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6774" indent="0">
              <a:buNone/>
              <a:defRPr sz="1500" b="1"/>
            </a:lvl2pPr>
            <a:lvl3pPr marL="673547" indent="0">
              <a:buNone/>
              <a:defRPr sz="1300" b="1"/>
            </a:lvl3pPr>
            <a:lvl4pPr marL="1010321" indent="0">
              <a:buNone/>
              <a:defRPr sz="1200" b="1"/>
            </a:lvl4pPr>
            <a:lvl5pPr marL="1347094" indent="0">
              <a:buNone/>
              <a:defRPr sz="1200" b="1"/>
            </a:lvl5pPr>
            <a:lvl6pPr marL="1683868" indent="0">
              <a:buNone/>
              <a:defRPr sz="1200" b="1"/>
            </a:lvl6pPr>
            <a:lvl7pPr marL="2020641" indent="0">
              <a:buNone/>
              <a:defRPr sz="1200" b="1"/>
            </a:lvl7pPr>
            <a:lvl8pPr marL="2357415" indent="0">
              <a:buNone/>
              <a:defRPr sz="1200" b="1"/>
            </a:lvl8pPr>
            <a:lvl9pPr marL="269418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1601" y="2174379"/>
            <a:ext cx="4378616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84" y="273473"/>
            <a:ext cx="3258871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159" y="273472"/>
            <a:ext cx="5537057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784" y="1435448"/>
            <a:ext cx="3258871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21" y="4800824"/>
            <a:ext cx="5943359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021" y="612800"/>
            <a:ext cx="5943359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6774" indent="0">
              <a:buNone/>
              <a:defRPr sz="2100"/>
            </a:lvl2pPr>
            <a:lvl3pPr marL="673547" indent="0">
              <a:buNone/>
              <a:defRPr sz="1800"/>
            </a:lvl3pPr>
            <a:lvl4pPr marL="1010321" indent="0">
              <a:buNone/>
              <a:defRPr sz="1500"/>
            </a:lvl4pPr>
            <a:lvl5pPr marL="1347094" indent="0">
              <a:buNone/>
              <a:defRPr sz="1500"/>
            </a:lvl5pPr>
            <a:lvl6pPr marL="1683868" indent="0">
              <a:buNone/>
              <a:defRPr sz="1500"/>
            </a:lvl6pPr>
            <a:lvl7pPr marL="2020641" indent="0">
              <a:buNone/>
              <a:defRPr sz="1500"/>
            </a:lvl7pPr>
            <a:lvl8pPr marL="2357415" indent="0">
              <a:buNone/>
              <a:defRPr sz="1500"/>
            </a:lvl8pPr>
            <a:lvl9pPr marL="2694188" indent="0">
              <a:buNone/>
              <a:defRPr sz="1500"/>
            </a:lvl9pPr>
          </a:lstStyle>
          <a:p>
            <a:pPr lvl="0"/>
            <a:endParaRPr lang="en-US" noProof="0" smtClean="0">
              <a:sym typeface="Gill Sans" pitchFamily="3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021" y="5367859"/>
            <a:ext cx="5943359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6774" indent="0">
              <a:buNone/>
              <a:defRPr sz="900"/>
            </a:lvl2pPr>
            <a:lvl3pPr marL="673547" indent="0">
              <a:buNone/>
              <a:defRPr sz="700"/>
            </a:lvl3pPr>
            <a:lvl4pPr marL="1010321" indent="0">
              <a:buNone/>
              <a:defRPr sz="700"/>
            </a:lvl4pPr>
            <a:lvl5pPr marL="1347094" indent="0">
              <a:buNone/>
              <a:defRPr sz="700"/>
            </a:lvl5pPr>
            <a:lvl6pPr marL="1683868" indent="0">
              <a:buNone/>
              <a:defRPr sz="700"/>
            </a:lvl6pPr>
            <a:lvl7pPr marL="2020641" indent="0">
              <a:buNone/>
              <a:defRPr sz="700"/>
            </a:lvl7pPr>
            <a:lvl8pPr marL="2357415" indent="0">
              <a:buNone/>
              <a:defRPr sz="700"/>
            </a:lvl8pPr>
            <a:lvl9pPr marL="269418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66788" y="179388"/>
            <a:ext cx="7972425" cy="1714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6788" y="1946275"/>
            <a:ext cx="7972425" cy="401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37419" tIns="37419" rIns="37419" bIns="3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 charset="0"/>
              </a:rPr>
              <a:t>Click to edit Master text styles</a:t>
            </a:r>
          </a:p>
          <a:p>
            <a:pPr lvl="1"/>
            <a:r>
              <a:rPr lang="en-US" smtClean="0">
                <a:sym typeface="Gill Sans" charset="0"/>
              </a:rPr>
              <a:t>Second level</a:t>
            </a:r>
          </a:p>
          <a:p>
            <a:pPr lvl="2"/>
            <a:r>
              <a:rPr lang="en-US" smtClean="0">
                <a:sym typeface="Gill Sans" charset="0"/>
              </a:rPr>
              <a:t>Third level</a:t>
            </a:r>
          </a:p>
          <a:p>
            <a:pPr lvl="3"/>
            <a:r>
              <a:rPr lang="en-US" smtClean="0">
                <a:sym typeface="Gill Sans" charset="0"/>
              </a:rPr>
              <a:t>Fourth level</a:t>
            </a:r>
          </a:p>
          <a:p>
            <a:pPr lvl="4"/>
            <a:r>
              <a:rPr lang="en-US" smtClean="0">
                <a:sym typeface="Gill Sans" charset="0"/>
              </a:rPr>
              <a:t>Fifth level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00038" y="0"/>
            <a:ext cx="10506076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+mj-lt"/>
          <a:ea typeface="+mj-ea"/>
          <a:cs typeface="ヒラギノ角ゴ ProN W3" charset="0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cs typeface="ヒラギノ角ゴ ProN W3" charset="0"/>
          <a:sym typeface="Gill Sans" charset="0"/>
        </a:defRPr>
      </a:lvl5pPr>
      <a:lvl6pPr marL="33677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6pPr>
      <a:lvl7pPr marL="673547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7pPr>
      <a:lvl8pPr marL="1010321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8pPr>
      <a:lvl9pPr marL="1347094" algn="ctr" rtl="0" fontAlgn="base">
        <a:spcBef>
          <a:spcPct val="0"/>
        </a:spcBef>
        <a:spcAft>
          <a:spcPct val="0"/>
        </a:spcAft>
        <a:defRPr sz="6200">
          <a:solidFill>
            <a:schemeClr val="tx1"/>
          </a:solidFill>
          <a:latin typeface="Gill Sans" pitchFamily="32" charset="0"/>
          <a:ea typeface="ヒラギノ角ゴ ProN W3" pitchFamily="32" charset="-128"/>
          <a:sym typeface="Gill Sans" pitchFamily="32" charset="0"/>
        </a:defRPr>
      </a:lvl9pPr>
    </p:titleStyle>
    <p:bodyStyle>
      <a:lvl1pPr marL="558800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1pPr>
      <a:lvl2pPr marL="88741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2pPr>
      <a:lvl3pPr marL="121443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3pPr>
      <a:lvl4pPr marL="1541463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4pPr>
      <a:lvl5pPr marL="1868488" indent="-363538" algn="l" rtl="0" eaLnBrk="0" fontAlgn="base" hangingPunct="0">
        <a:spcBef>
          <a:spcPts val="28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ヒラギノ角ゴ ProN W3" charset="0"/>
          <a:sym typeface="Gill Sans" charset="0"/>
        </a:defRPr>
      </a:lvl5pPr>
      <a:lvl6pPr marL="220656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6pPr>
      <a:lvl7pPr marL="2543342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7pPr>
      <a:lvl8pPr marL="2880116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8pPr>
      <a:lvl9pPr marL="3216889" indent="-363669" algn="l" rtl="0" fontAlgn="base">
        <a:spcBef>
          <a:spcPts val="2799"/>
        </a:spcBef>
        <a:spcAft>
          <a:spcPct val="0"/>
        </a:spcAft>
        <a:buSzPct val="171000"/>
        <a:buFont typeface="Gill Sans" pitchFamily="32" charset="0"/>
        <a:buChar char="•"/>
        <a:defRPr sz="2400">
          <a:solidFill>
            <a:schemeClr val="tx1"/>
          </a:solidFill>
          <a:latin typeface="+mn-lt"/>
          <a:ea typeface="+mn-ea"/>
          <a:sym typeface="Gill Sans" pitchFamily="32" charset="0"/>
        </a:defRPr>
      </a:lvl9pPr>
    </p:bodyStyle>
    <p:otherStyle>
      <a:defPPr>
        <a:defRPr lang="en-US"/>
      </a:defPPr>
      <a:lvl1pPr marL="0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677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3547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032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094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86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20641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57415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94188" algn="l" defTabSz="67354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5095876" y="1142984"/>
            <a:ext cx="4000528" cy="2500330"/>
          </a:xfrm>
        </p:spPr>
        <p:txBody>
          <a:bodyPr/>
          <a:lstStyle/>
          <a:p>
            <a:r>
              <a:rPr lang="en-US" sz="3200" b="1" dirty="0" err="1" smtClean="0"/>
              <a:t>Pengertian</a:t>
            </a:r>
            <a:r>
              <a:rPr lang="id-ID" sz="3200" b="1" dirty="0" smtClean="0"/>
              <a:t> dan Ruang Lingkup Administrasi Perkantoran</a:t>
            </a:r>
            <a:endParaRPr lang="id-ID" sz="3200" b="1" dirty="0" smtClean="0"/>
          </a:p>
        </p:txBody>
      </p:sp>
      <p:pic>
        <p:nvPicPr>
          <p:cNvPr id="2051" name="Content Placeholder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8092" y="1928802"/>
            <a:ext cx="4643441" cy="3786206"/>
          </a:xfr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1160463" y="2214563"/>
            <a:ext cx="815022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Usaha Penyelenggaraan perkantoran untuk membantu pucuk pimpinan organisasi dalam pengambilan keputusan dan pencapaian tujuan organisasi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id-ID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533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>
                <a:solidFill>
                  <a:schemeClr val="bg1"/>
                </a:solidFill>
                <a:ea typeface="ＭＳ Ｐゴシック" pitchFamily="1" charset="-128"/>
              </a:rPr>
              <a:t> Pengertian </a:t>
            </a:r>
            <a:r>
              <a:rPr lang="id-ID" sz="3600" dirty="0" smtClean="0">
                <a:solidFill>
                  <a:schemeClr val="bg1"/>
                </a:solidFill>
                <a:ea typeface="ＭＳ Ｐゴシック" pitchFamily="1" charset="-128"/>
              </a:rPr>
              <a:t>Adm Perkantoran</a:t>
            </a:r>
            <a:endParaRPr lang="id-ID" sz="36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pic>
        <p:nvPicPr>
          <p:cNvPr id="3076" name="Picture 4" descr="C:\Program Files\Microsoft Office\MEDIA\CAGCAT10\j019640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140" y="3857628"/>
            <a:ext cx="1695298" cy="18123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66786" y="2000240"/>
            <a:ext cx="81502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400" dirty="0" smtClean="0"/>
              <a:t>Sondang P. Siagian: </a:t>
            </a:r>
          </a:p>
          <a:p>
            <a:r>
              <a:rPr lang="id-ID" sz="2400" dirty="0" smtClean="0"/>
              <a:t>organisasi sebagai "wadah", </a:t>
            </a:r>
          </a:p>
          <a:p>
            <a:r>
              <a:rPr lang="id-ID" sz="2400" dirty="0" smtClean="0"/>
              <a:t>organisasi </a:t>
            </a:r>
            <a:r>
              <a:rPr lang="id-ID" sz="2400" dirty="0" smtClean="0"/>
              <a:t>sebagai proses ---- hubungan manusia dalam organisasi, yaitu: </a:t>
            </a:r>
          </a:p>
          <a:p>
            <a:pPr marL="457200" indent="-457200">
              <a:buAutoNum type="arabicParenR"/>
            </a:pPr>
            <a:r>
              <a:rPr lang="id-ID" sz="2400" dirty="0" smtClean="0"/>
              <a:t>hubungan formal atau hubungan kedinasan, terbagi hubungan vertikal, horisontal, diagonal; </a:t>
            </a:r>
          </a:p>
          <a:p>
            <a:pPr marL="457200" indent="-457200">
              <a:buAutoNum type="arabicParenR"/>
            </a:pPr>
            <a:r>
              <a:rPr lang="id-ID" sz="2400" dirty="0" smtClean="0"/>
              <a:t>hubungan informal (hubungan yang terjadi di luar kedinasan seperti dalam pergaulan sehari-hari, sebagai sesama profesi, olah raga, rekerasi, dll.). </a:t>
            </a:r>
            <a:endParaRPr lang="id-ID" sz="2400" dirty="0"/>
          </a:p>
        </p:txBody>
      </p:sp>
      <p:sp>
        <p:nvSpPr>
          <p:cNvPr id="5" name="Rectangle 4"/>
          <p:cNvSpPr/>
          <p:nvPr/>
        </p:nvSpPr>
        <p:spPr>
          <a:xfrm>
            <a:off x="2238375" y="571500"/>
            <a:ext cx="7429500" cy="1143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>
                <a:solidFill>
                  <a:srgbClr val="FFC000"/>
                </a:solidFill>
                <a:ea typeface="ＭＳ Ｐゴシック" pitchFamily="1" charset="-128"/>
              </a:rPr>
              <a:t> </a:t>
            </a:r>
            <a:r>
              <a:rPr lang="id-ID" sz="3600" dirty="0" smtClean="0">
                <a:solidFill>
                  <a:srgbClr val="FFC000"/>
                </a:solidFill>
              </a:rPr>
              <a:t> </a:t>
            </a:r>
            <a:r>
              <a:rPr lang="id-ID" sz="3600" dirty="0">
                <a:solidFill>
                  <a:srgbClr val="FFC000"/>
                </a:solidFill>
              </a:rPr>
              <a:t>Pengertian </a:t>
            </a:r>
            <a:r>
              <a:rPr lang="id-ID" sz="3600" dirty="0" smtClean="0">
                <a:solidFill>
                  <a:srgbClr val="FFC000"/>
                </a:solidFill>
              </a:rPr>
              <a:t>Organisasi</a:t>
            </a:r>
            <a:endParaRPr lang="id-ID" sz="3600" dirty="0">
              <a:solidFill>
                <a:srgbClr val="FFC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095375" y="2000250"/>
            <a:ext cx="7929563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d-ID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- Unsur Organisasi: </a:t>
            </a:r>
          </a:p>
          <a:p>
            <a:pPr>
              <a:defRPr/>
            </a:pPr>
            <a:r>
              <a:rPr lang="id-ID" sz="2400" dirty="0" smtClean="0">
                <a:latin typeface="Times New Roman" pitchFamily="18" charset="0"/>
                <a:cs typeface="Times New Roman" pitchFamily="18" charset="0"/>
              </a:rPr>
              <a:t>a) Manusia</a:t>
            </a:r>
          </a:p>
          <a:p>
            <a:pPr>
              <a:defRPr/>
            </a:pPr>
            <a:r>
              <a:rPr lang="id-ID" sz="2400" dirty="0"/>
              <a:t>b) Tujuan yang harus dicapai </a:t>
            </a:r>
            <a:r>
              <a:rPr lang="id-ID" sz="2400" dirty="0" smtClean="0"/>
              <a:t>organisasi </a:t>
            </a:r>
          </a:p>
          <a:p>
            <a:pPr>
              <a:defRPr/>
            </a:pPr>
            <a:r>
              <a:rPr lang="id-ID" sz="2400" dirty="0" smtClean="0"/>
              <a:t>c</a:t>
            </a:r>
            <a:r>
              <a:rPr lang="id-ID" sz="2400" dirty="0"/>
              <a:t>) Tugas atau kegiatan untuk mencapai tujuan </a:t>
            </a:r>
            <a:r>
              <a:rPr lang="id-ID" sz="2400" dirty="0" smtClean="0"/>
              <a:t>organisasi </a:t>
            </a:r>
          </a:p>
          <a:p>
            <a:pPr>
              <a:defRPr/>
            </a:pPr>
            <a:r>
              <a:rPr lang="id-ID" sz="2400" dirty="0" smtClean="0"/>
              <a:t>d</a:t>
            </a:r>
            <a:r>
              <a:rPr lang="id-ID" sz="2400" dirty="0"/>
              <a:t>) Peralatan atau </a:t>
            </a:r>
            <a:r>
              <a:rPr lang="id-ID" sz="2400" dirty="0" smtClean="0"/>
              <a:t>fasilitas</a:t>
            </a:r>
          </a:p>
          <a:p>
            <a:pPr>
              <a:defRPr/>
            </a:pPr>
            <a:r>
              <a:rPr lang="id-ID" sz="2400" dirty="0" smtClean="0"/>
              <a:t>-  Unsur </a:t>
            </a:r>
            <a:r>
              <a:rPr lang="id-ID" sz="2400" dirty="0"/>
              <a:t>manajemennya menurut George R. Terry </a:t>
            </a:r>
            <a:r>
              <a:rPr lang="id-ID" sz="2400" dirty="0" smtClean="0"/>
              <a:t>“The Six </a:t>
            </a:r>
            <a:r>
              <a:rPr lang="id-ID" sz="2400" dirty="0"/>
              <a:t>M's of Management </a:t>
            </a:r>
            <a:r>
              <a:rPr lang="id-ID" sz="2400" dirty="0" smtClean="0"/>
              <a:t>: </a:t>
            </a:r>
            <a:r>
              <a:rPr lang="id-ID" sz="2400" dirty="0"/>
              <a:t>Manusia (men); Mesin (machines); Barang (material); Uang (money), Tata Cara (method), dan Pasar (market</a:t>
            </a:r>
            <a:r>
              <a:rPr lang="id-ID" sz="2400" dirty="0" smtClean="0"/>
              <a:t>).</a:t>
            </a:r>
            <a:endParaRPr lang="id-ID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1048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3600" dirty="0" smtClean="0">
                <a:solidFill>
                  <a:srgbClr val="FF0000"/>
                </a:solidFill>
                <a:ea typeface="ＭＳ Ｐゴシック" pitchFamily="1" charset="-128"/>
              </a:rPr>
              <a:t>Unsur-unsur Organisasi dan Unsur Manajemen</a:t>
            </a:r>
            <a:endParaRPr lang="id-ID" sz="3600" dirty="0">
              <a:solidFill>
                <a:srgbClr val="FF0000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9530" y="2428868"/>
            <a:ext cx="621510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Font typeface="Gill Sans" charset="0"/>
              <a:buAutoNum type="arabicPeriod"/>
            </a:pPr>
            <a:r>
              <a:rPr lang="id-ID" sz="2400" dirty="0" smtClean="0"/>
              <a:t>Alat/sarana untuk mencapai tujuan dengan sistem kerja sama antara orang-orang</a:t>
            </a:r>
          </a:p>
          <a:p>
            <a:pPr marL="514350" indent="-514350">
              <a:buFont typeface="Gill Sans" charset="0"/>
              <a:buAutoNum type="arabicPeriod"/>
            </a:pPr>
            <a:r>
              <a:rPr lang="id-ID" sz="2400" dirty="0" smtClean="0"/>
              <a:t>Sebagai kelompok atau himpunan orang-orang dalam melaksanakan kerja sama tersebut</a:t>
            </a:r>
          </a:p>
          <a:p>
            <a:pPr marL="514350" indent="-514350">
              <a:buFont typeface="Gill Sans" charset="0"/>
              <a:buAutoNum type="arabicPeriod"/>
            </a:pPr>
            <a:r>
              <a:rPr lang="id-ID" sz="2400" dirty="0" smtClean="0"/>
              <a:t>Sebagai proses pembagian tugas/pekerjaan yang harus dilakukan dalam upaya mencapai tujuan</a:t>
            </a:r>
            <a:endParaRPr lang="id-ID" sz="2400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000" dirty="0" smtClean="0">
                <a:solidFill>
                  <a:schemeClr val="bg1"/>
                </a:solidFill>
                <a:ea typeface="ＭＳ Ｐゴシック" pitchFamily="1" charset="-128"/>
              </a:rPr>
              <a:t>Fungsi Organisasi</a:t>
            </a:r>
            <a:endParaRPr lang="id-ID" sz="40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  <p:pic>
        <p:nvPicPr>
          <p:cNvPr id="6148" name="Picture 4" descr="C:\Users\User UT\AppData\Local\Microsoft\Windows\Temporary Internet Files\Content.IE5\H336VF94\MC910216363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5538" y="2643182"/>
            <a:ext cx="3500462" cy="32861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/>
          <p:cNvSpPr txBox="1">
            <a:spLocks noChangeArrowheads="1"/>
          </p:cNvSpPr>
          <p:nvPr/>
        </p:nvSpPr>
        <p:spPr bwMode="auto">
          <a:xfrm>
            <a:off x="1095375" y="2357438"/>
            <a:ext cx="7929563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id-ID" sz="2000" dirty="0" smtClean="0"/>
              <a:t>Fungsi :  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id-ID" sz="2000" dirty="0" smtClean="0"/>
              <a:t>Sebagai kelompok orang yang melakukan kerja sama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id-ID" sz="2000" dirty="0" smtClean="0"/>
              <a:t>Sebagai pelaksana tugas menggunakan alat, sarana, materi dan perlengkapan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id-ID" sz="2000" dirty="0" smtClean="0"/>
              <a:t>Sebagai pembantu pimpinan agar dapat bekerja secara efektif dan efisien </a:t>
            </a:r>
          </a:p>
          <a:p>
            <a:pPr marL="514350" indent="-514350"/>
            <a:r>
              <a:rPr lang="id-ID" sz="2000" dirty="0" smtClean="0"/>
              <a:t>Peranan pokok administrasi dalam arti sempit (</a:t>
            </a:r>
            <a:r>
              <a:rPr lang="id-ID" sz="2000" dirty="0" smtClean="0"/>
              <a:t>The Liang Gie): </a:t>
            </a:r>
            <a:endParaRPr lang="id-ID" sz="2000" dirty="0" smtClean="0"/>
          </a:p>
          <a:p>
            <a:pPr marL="514350" indent="-514350">
              <a:buFont typeface="Wingdings" pitchFamily="2" charset="2"/>
              <a:buChar char="§"/>
            </a:pPr>
            <a:r>
              <a:rPr lang="id-ID" sz="2000" dirty="0" smtClean="0"/>
              <a:t> melayani pelaksanaan pekerjaan operatif; menyediakan informasi bagi pimpinan organisasi; 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id-ID" sz="2000" dirty="0" smtClean="0"/>
              <a:t>membantu kelancaran pengembangan organisasi secara keseluruhan</a:t>
            </a:r>
            <a:endParaRPr lang="id-ID" sz="2000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000" dirty="0" smtClean="0">
                <a:solidFill>
                  <a:schemeClr val="bg1"/>
                </a:solidFill>
                <a:ea typeface="ＭＳ Ｐゴシック" pitchFamily="1" charset="-128"/>
              </a:rPr>
              <a:t>Fungsi dan Peran Administrasi </a:t>
            </a:r>
            <a:endParaRPr lang="id-ID" sz="4000" dirty="0">
              <a:solidFill>
                <a:srgbClr val="FFFFFF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/>
          <p:cNvSpPr txBox="1">
            <a:spLocks noChangeArrowheads="1"/>
          </p:cNvSpPr>
          <p:nvPr/>
        </p:nvSpPr>
        <p:spPr bwMode="auto">
          <a:xfrm>
            <a:off x="1095375" y="2357438"/>
            <a:ext cx="79295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400" dirty="0" smtClean="0"/>
              <a:t>Fungsi dan Peranan Kantor:</a:t>
            </a:r>
          </a:p>
          <a:p>
            <a:r>
              <a:rPr lang="id-ID" sz="2400" dirty="0" smtClean="0"/>
              <a:t>- Pada masa lalu: urusan kepegawaian dan tugas-tugasnya saja</a:t>
            </a:r>
          </a:p>
          <a:p>
            <a:r>
              <a:rPr lang="id-ID" sz="2400" dirty="0" smtClean="0"/>
              <a:t>- Masa sekarang: peranan makin luas dalam proses komunikasi (sebagai suatu teknologi) yakni mengumpulkan, memproses, menyimpan data, dan mendistribusikan informasi.</a:t>
            </a:r>
          </a:p>
          <a:p>
            <a:pPr marL="514350" indent="-514350">
              <a:buFont typeface="Gill Sans" charset="0"/>
              <a:buAutoNum type="arabicPeriod"/>
            </a:pPr>
            <a:endParaRPr lang="id-ID" sz="2400" dirty="0">
              <a:latin typeface="Century Gothic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000" dirty="0" smtClean="0">
                <a:solidFill>
                  <a:schemeClr val="bg1"/>
                </a:solidFill>
                <a:ea typeface="ＭＳ Ｐゴシック" pitchFamily="1" charset="-128"/>
              </a:rPr>
              <a:t> </a:t>
            </a:r>
            <a:r>
              <a:rPr lang="id-ID" sz="4000" dirty="0" smtClean="0">
                <a:solidFill>
                  <a:schemeClr val="accent1"/>
                </a:solidFill>
                <a:ea typeface="ＭＳ Ｐゴシック" pitchFamily="1" charset="-128"/>
              </a:rPr>
              <a:t>Fungsi dan Peranan Kantor </a:t>
            </a:r>
            <a:endParaRPr lang="id-ID" sz="4000" dirty="0">
              <a:solidFill>
                <a:schemeClr val="accent1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881298" y="2143116"/>
            <a:ext cx="6715172" cy="2928958"/>
          </a:xfrm>
        </p:spPr>
        <p:txBody>
          <a:bodyPr/>
          <a:lstStyle/>
          <a:p>
            <a:pPr algn="l"/>
            <a:r>
              <a:rPr lang="id-ID" sz="2800" b="1" dirty="0" smtClean="0"/>
              <a:t> Tiga aktivitas utama manajer:</a:t>
            </a:r>
            <a:br>
              <a:rPr lang="id-ID" sz="2800" b="1" dirty="0" smtClean="0"/>
            </a:br>
            <a:r>
              <a:rPr lang="id-ID" sz="2800" b="1" dirty="0" smtClean="0"/>
              <a:t>- memelihara hubungan dengan karyawan </a:t>
            </a:r>
            <a:br>
              <a:rPr lang="id-ID" sz="2800" b="1" dirty="0" smtClean="0"/>
            </a:br>
            <a:r>
              <a:rPr lang="id-ID" sz="2800" b="1" dirty="0" smtClean="0"/>
              <a:t>- analisis jabatan</a:t>
            </a:r>
            <a:br>
              <a:rPr lang="id-ID" sz="2800" b="1" dirty="0" smtClean="0"/>
            </a:br>
            <a:r>
              <a:rPr lang="id-ID" sz="2800" b="1" dirty="0" smtClean="0"/>
              <a:t>- mengadakan komunikasi tertulis</a:t>
            </a:r>
            <a:endParaRPr lang="id-ID" sz="2800" b="1" dirty="0" smtClean="0"/>
          </a:p>
        </p:txBody>
      </p:sp>
      <p:sp>
        <p:nvSpPr>
          <p:cNvPr id="3" name="Rectangle 2"/>
          <p:cNvSpPr/>
          <p:nvPr/>
        </p:nvSpPr>
        <p:spPr>
          <a:xfrm>
            <a:off x="2476500" y="609600"/>
            <a:ext cx="7429500" cy="1390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d-ID" sz="4000" dirty="0" smtClean="0">
                <a:solidFill>
                  <a:srgbClr val="FFC000"/>
                </a:solidFill>
                <a:ea typeface="ＭＳ Ｐゴシック" pitchFamily="1" charset="-128"/>
              </a:rPr>
              <a:t>Peran Manajer Kantor </a:t>
            </a:r>
            <a:endParaRPr lang="id-ID" sz="4000" dirty="0">
              <a:solidFill>
                <a:srgbClr val="FFC000"/>
              </a:solidFill>
              <a:ea typeface="ＭＳ Ｐゴシック" pitchFamily="1" charset="-128"/>
            </a:endParaRPr>
          </a:p>
        </p:txBody>
      </p:sp>
      <p:pic>
        <p:nvPicPr>
          <p:cNvPr id="9219" name="Picture 3" descr="C:\Users\User UT\AppData\Local\Microsoft\Windows\Temporary Internet Files\Content.IE5\WFEBRB8U\MC90035547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48" y="2714620"/>
            <a:ext cx="1021385" cy="180228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1430" y="2143116"/>
            <a:ext cx="4829153" cy="1214434"/>
          </a:xfrm>
        </p:spPr>
        <p:txBody>
          <a:bodyPr/>
          <a:lstStyle/>
          <a:p>
            <a:r>
              <a:rPr lang="id-ID" dirty="0" smtClean="0"/>
              <a:t>Terima Kasih</a:t>
            </a:r>
            <a:endParaRPr lang="id-ID" dirty="0"/>
          </a:p>
        </p:txBody>
      </p:sp>
      <p:pic>
        <p:nvPicPr>
          <p:cNvPr id="24579" name="Picture 3" descr="C:\Users\User UT\AppData\Local\Microsoft\Windows\Temporary Internet Files\Content.IE5\EYLZTPKY\MC90043487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472" y="2357430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"/>
      </a:majorFont>
      <a:minorFont>
        <a:latin typeface="Gill Sans"/>
        <a:ea typeface="ヒラギノ角ゴ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pitchFamily="32" charset="0"/>
            <a:ea typeface="ヒラギノ角ゴ ProN W3" pitchFamily="32" charset="-128"/>
            <a:sym typeface="Gill Sans" pitchFamily="32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Pages>0</Pages>
  <Words>319</Words>
  <Characters>0</Characters>
  <Application>Microsoft Office PowerPoint</Application>
  <PresentationFormat>A4 Paper (210x297 mm)</PresentationFormat>
  <Lines>0</Lines>
  <Paragraphs>37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Gill Sans</vt:lpstr>
      <vt:lpstr>ヒラギノ角ゴ ProN W3</vt:lpstr>
      <vt:lpstr>Arial</vt:lpstr>
      <vt:lpstr>Calibri</vt:lpstr>
      <vt:lpstr>Times New Roman</vt:lpstr>
      <vt:lpstr>ＭＳ Ｐゴシック</vt:lpstr>
      <vt:lpstr>Century Gothic</vt:lpstr>
      <vt:lpstr>Title &amp; Bullets - 2 Column</vt:lpstr>
      <vt:lpstr>Pengertian dan Ruang Lingkup Administrasi Perkantoran</vt:lpstr>
      <vt:lpstr>Slide 2</vt:lpstr>
      <vt:lpstr>Slide 3</vt:lpstr>
      <vt:lpstr>Slide 4</vt:lpstr>
      <vt:lpstr>Slide 5</vt:lpstr>
      <vt:lpstr>Slide 6</vt:lpstr>
      <vt:lpstr>Slide 7</vt:lpstr>
      <vt:lpstr> Tiga aktivitas utama manajer: - memelihara hubungan dengan karyawan  - analisis jabatan - mengadakan komunikasi tertulis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</dc:creator>
  <cp:lastModifiedBy>User UT</cp:lastModifiedBy>
  <cp:revision>518</cp:revision>
  <dcterms:modified xsi:type="dcterms:W3CDTF">2013-09-26T05:41:14Z</dcterms:modified>
</cp:coreProperties>
</file>