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9"/>
  </p:notesMasterIdLst>
  <p:sldIdLst>
    <p:sldId id="313" r:id="rId2"/>
    <p:sldId id="298" r:id="rId3"/>
    <p:sldId id="321" r:id="rId4"/>
    <p:sldId id="322" r:id="rId5"/>
    <p:sldId id="324" r:id="rId6"/>
    <p:sldId id="329" r:id="rId7"/>
    <p:sldId id="328" r:id="rId8"/>
  </p:sldIdLst>
  <p:sldSz cx="9906000" cy="6858000" type="A4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336550" indent="1206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673100" indent="2413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009650" indent="3619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346200" indent="4826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CC"/>
    <a:srgbClr val="FF9900"/>
    <a:srgbClr val="FFFFCC"/>
    <a:srgbClr val="5F5F5F"/>
    <a:srgbClr val="008080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436" autoAdjust="0"/>
    <p:restoredTop sz="90929"/>
  </p:normalViewPr>
  <p:slideViewPr>
    <p:cSldViewPr>
      <p:cViewPr varScale="1">
        <p:scale>
          <a:sx n="67" d="100"/>
          <a:sy n="67" d="100"/>
        </p:scale>
        <p:origin x="-1098" y="-108"/>
      </p:cViewPr>
      <p:guideLst>
        <p:guide orient="horz" pos="2160"/>
        <p:guide pos="31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936ADC-D0A2-446D-A503-7CDABAF37FAF}" type="datetimeFigureOut">
              <a:rPr lang="id-ID"/>
              <a:pPr>
                <a:defRPr/>
              </a:pPr>
              <a:t>07/10/2013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DC9713-185E-4772-859F-CD83BEB112A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467" y="2130848"/>
            <a:ext cx="8421067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143" y="3886647"/>
            <a:ext cx="6933716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6774" indent="0" algn="ctr">
              <a:buNone/>
              <a:defRPr/>
            </a:lvl2pPr>
            <a:lvl3pPr marL="673547" indent="0" algn="ctr">
              <a:buNone/>
              <a:defRPr/>
            </a:lvl3pPr>
            <a:lvl4pPr marL="1010321" indent="0" algn="ctr">
              <a:buNone/>
              <a:defRPr/>
            </a:lvl4pPr>
            <a:lvl5pPr marL="1347094" indent="0" algn="ctr">
              <a:buNone/>
              <a:defRPr/>
            </a:lvl5pPr>
            <a:lvl6pPr marL="1683868" indent="0" algn="ctr">
              <a:buNone/>
              <a:defRPr/>
            </a:lvl6pPr>
            <a:lvl7pPr marL="2020641" indent="0" algn="ctr">
              <a:buNone/>
              <a:defRPr/>
            </a:lvl7pPr>
            <a:lvl8pPr marL="2357415" indent="0" algn="ctr">
              <a:buNone/>
              <a:defRPr/>
            </a:lvl8pPr>
            <a:lvl9pPr marL="26941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5808" y="178594"/>
            <a:ext cx="1992809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7383" y="178594"/>
            <a:ext cx="5862340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1" y="4406801"/>
            <a:ext cx="8419858" cy="136177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71" y="2906613"/>
            <a:ext cx="8419858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774" indent="0">
              <a:buNone/>
              <a:defRPr sz="1300"/>
            </a:lvl2pPr>
            <a:lvl3pPr marL="673547" indent="0">
              <a:buNone/>
              <a:defRPr sz="1200"/>
            </a:lvl3pPr>
            <a:lvl4pPr marL="1010321" indent="0">
              <a:buNone/>
              <a:defRPr sz="1000"/>
            </a:lvl4pPr>
            <a:lvl5pPr marL="1347094" indent="0">
              <a:buNone/>
              <a:defRPr sz="1000"/>
            </a:lvl5pPr>
            <a:lvl6pPr marL="1683868" indent="0">
              <a:buNone/>
              <a:defRPr sz="1000"/>
            </a:lvl6pPr>
            <a:lvl7pPr marL="2020641" indent="0">
              <a:buNone/>
              <a:defRPr sz="1000"/>
            </a:lvl7pPr>
            <a:lvl8pPr marL="2357415" indent="0">
              <a:buNone/>
              <a:defRPr sz="1000"/>
            </a:lvl8pPr>
            <a:lvl9pPr marL="269418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38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04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4588"/>
            <a:ext cx="89144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784" y="1534791"/>
            <a:ext cx="4376198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84" y="2174379"/>
            <a:ext cx="4376198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01" y="1534791"/>
            <a:ext cx="4378616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01" y="2174379"/>
            <a:ext cx="4378616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3473"/>
            <a:ext cx="3258871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159" y="273472"/>
            <a:ext cx="5537057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784" y="1435448"/>
            <a:ext cx="3258871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774" indent="0">
              <a:buNone/>
              <a:defRPr sz="2100"/>
            </a:lvl2pPr>
            <a:lvl3pPr marL="673547" indent="0">
              <a:buNone/>
              <a:defRPr sz="1800"/>
            </a:lvl3pPr>
            <a:lvl4pPr marL="1010321" indent="0">
              <a:buNone/>
              <a:defRPr sz="1500"/>
            </a:lvl4pPr>
            <a:lvl5pPr marL="1347094" indent="0">
              <a:buNone/>
              <a:defRPr sz="1500"/>
            </a:lvl5pPr>
            <a:lvl6pPr marL="1683868" indent="0">
              <a:buNone/>
              <a:defRPr sz="1500"/>
            </a:lvl6pPr>
            <a:lvl7pPr marL="2020641" indent="0">
              <a:buNone/>
              <a:defRPr sz="1500"/>
            </a:lvl7pPr>
            <a:lvl8pPr marL="2357415" indent="0">
              <a:buNone/>
              <a:defRPr sz="1500"/>
            </a:lvl8pPr>
            <a:lvl9pPr marL="2694188" indent="0">
              <a:buNone/>
              <a:defRPr sz="1500"/>
            </a:lvl9pPr>
          </a:lstStyle>
          <a:p>
            <a:pPr lvl="0"/>
            <a:endParaRPr lang="en-US" noProof="0" smtClean="0">
              <a:sym typeface="Gill Sans" pitchFamily="3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59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66788" y="179388"/>
            <a:ext cx="7972425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6788" y="1946275"/>
            <a:ext cx="7972425" cy="401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00038" y="0"/>
            <a:ext cx="10506076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ヒラギノ角ゴ ProN W3" charset="0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5pPr>
      <a:lvl6pPr marL="33677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6pPr>
      <a:lvl7pPr marL="673547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7pPr>
      <a:lvl8pPr marL="1010321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8pPr>
      <a:lvl9pPr marL="134709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9pPr>
    </p:titleStyle>
    <p:bodyStyle>
      <a:lvl1pPr marL="558800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1pPr>
      <a:lvl2pPr marL="88741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2pPr>
      <a:lvl3pPr marL="121443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3pPr>
      <a:lvl4pPr marL="154146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4pPr>
      <a:lvl5pPr marL="186848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5pPr>
      <a:lvl6pPr marL="220656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6pPr>
      <a:lvl7pPr marL="2543342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7pPr>
      <a:lvl8pPr marL="2880116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8pPr>
      <a:lvl9pPr marL="321688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9pPr>
    </p:bodyStyle>
    <p:otherStyle>
      <a:defPPr>
        <a:defRPr lang="en-US"/>
      </a:defPPr>
      <a:lvl1pPr marL="0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77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547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32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09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86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064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7415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418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738158" y="2214554"/>
            <a:ext cx="4929222" cy="2500330"/>
          </a:xfrm>
        </p:spPr>
        <p:txBody>
          <a:bodyPr/>
          <a:lstStyle/>
          <a:p>
            <a:r>
              <a:rPr lang="id-ID" sz="4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Koordinasi dan Hubungan Kerja </a:t>
            </a:r>
            <a:endParaRPr lang="id-ID" sz="40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1" name="Picture 3" descr="C:\Users\User UT\AppData\Local\Microsoft\Windows\Temporary Internet Files\Content.IE5\EYLZTPKY\MC90023077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2" y="1428736"/>
            <a:ext cx="3444844" cy="342673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1238224" y="1643050"/>
            <a:ext cx="815022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d-ID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Pencapaian usaha kelompok secara teratur dan kesatuan tindakan dalam mencapai tujuan bersama (James D Mooney)</a:t>
            </a:r>
          </a:p>
          <a:p>
            <a:pPr>
              <a:buFont typeface="Wingdings" pitchFamily="2" charset="2"/>
              <a:buChar char="v"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Penyatuan usaha-usaha secara teratur </a:t>
            </a: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untuk menjamin jumlah dan waktu yang tepat, serta pengarahan pelaksanaan pekerjaan sehingga menghasilkan kesatuan tindakan yang serasi guna mencapai tujuan yang ditetapkan  </a:t>
            </a:r>
            <a:endParaRPr lang="id-ID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533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0000"/>
                </a:solidFill>
                <a:ea typeface="ＭＳ Ｐゴシック" pitchFamily="1" charset="-128"/>
              </a:rPr>
              <a:t>Definisi Koordinasi </a:t>
            </a:r>
            <a:endParaRPr lang="id-ID" sz="3600" dirty="0">
              <a:solidFill>
                <a:srgbClr val="FF0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166786" y="2000240"/>
            <a:ext cx="81502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Fungsi koordinasi: menjamin kelancaran prosedur kerja dari beberapa satuan kerja yang merupakan komponen atau bagian dari organisasi secara keseluruhan, yang masing-masing menjalankan sebagian dari tugas pokok dan fungsi sebagai akibat dari spesialisasi dan fungsionalisasi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id-ID" sz="2400" dirty="0" smtClean="0"/>
              <a:t>Koordinasi diperlukan karena: </a:t>
            </a:r>
          </a:p>
          <a:p>
            <a:pPr marL="457200" indent="-457200"/>
            <a:r>
              <a:rPr lang="id-ID" sz="2400" dirty="0" smtClean="0"/>
              <a:t>	a)	setiap unit memiliki tupoksi tersendiri</a:t>
            </a:r>
          </a:p>
          <a:p>
            <a:pPr marL="457200" indent="-457200"/>
            <a:r>
              <a:rPr lang="id-ID" sz="2400" dirty="0" smtClean="0"/>
              <a:t>	b)	adanya rentang kendali</a:t>
            </a:r>
          </a:p>
          <a:p>
            <a:pPr marL="457200" indent="-457200"/>
            <a:r>
              <a:rPr lang="id-ID" sz="2400" dirty="0" smtClean="0"/>
              <a:t>	c)	organisasi sangat besar dan kompleks</a:t>
            </a:r>
            <a:endParaRPr lang="id-ID" sz="2400" dirty="0"/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143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C000"/>
                </a:solidFill>
                <a:ea typeface="ＭＳ Ｐゴシック" pitchFamily="1" charset="-128"/>
              </a:rPr>
              <a:t>Fungsi Koordinasi </a:t>
            </a:r>
            <a:endParaRPr lang="id-ID" sz="3600" dirty="0">
              <a:solidFill>
                <a:srgbClr val="FFC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095348" y="2285992"/>
            <a:ext cx="792956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8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Koordinasi melalui kewenangan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Koordinasi </a:t>
            </a:r>
            <a:r>
              <a:rPr lang="id-ID" sz="24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melalui konsensus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Koordinasi </a:t>
            </a:r>
            <a:r>
              <a:rPr lang="id-ID" sz="24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melalui pedoman kerja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Koordinasi </a:t>
            </a:r>
            <a:r>
              <a:rPr lang="id-ID" sz="24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melalui forum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id-ID" sz="24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Koordinasi </a:t>
            </a:r>
            <a:r>
              <a:rPr lang="id-ID" sz="2400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melalui laporan </a:t>
            </a:r>
            <a:endParaRPr lang="id-ID" sz="2400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1048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C000"/>
                </a:solidFill>
                <a:ea typeface="ＭＳ Ｐゴシック" pitchFamily="1" charset="-128"/>
              </a:rPr>
              <a:t>Mekanisme Koordinasi</a:t>
            </a:r>
            <a:endParaRPr lang="id-ID" sz="3600" dirty="0">
              <a:solidFill>
                <a:srgbClr val="FF0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09530" y="2428868"/>
            <a:ext cx="914406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Hubungan kerja internal, terdiri atas: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Hubungan kerja hierarki/vertikal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Hubungan kerja horizontal 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Hubungan </a:t>
            </a:r>
            <a:r>
              <a:rPr lang="id-ID" sz="3200" dirty="0" smtClean="0">
                <a:latin typeface="Andalus" pitchFamily="18" charset="-78"/>
                <a:cs typeface="Andalus" pitchFamily="18" charset="-78"/>
              </a:rPr>
              <a:t>kerja diagonal</a:t>
            </a:r>
            <a:endParaRPr lang="id-ID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400" dirty="0" smtClean="0">
                <a:solidFill>
                  <a:schemeClr val="bg1"/>
                </a:solidFill>
                <a:ea typeface="ＭＳ Ｐゴシック" pitchFamily="1" charset="-128"/>
              </a:rPr>
              <a:t>Macam-macam Hubungan Kerja </a:t>
            </a:r>
            <a:endParaRPr lang="id-ID" sz="24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pic>
        <p:nvPicPr>
          <p:cNvPr id="5124" name="Picture 4" descr="C:\Users\User UT\AppData\Local\Microsoft\Windows\Temporary Internet Files\Content.IE5\WFEBRB8U\MC90006015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206" y="2928934"/>
            <a:ext cx="1664208" cy="18434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2802" y="571480"/>
            <a:ext cx="5486411" cy="857256"/>
          </a:xfrm>
        </p:spPr>
        <p:txBody>
          <a:bodyPr/>
          <a:lstStyle/>
          <a:p>
            <a:pPr>
              <a:defRPr/>
            </a:pPr>
            <a: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</a:br>
            <a:r>
              <a:rPr lang="id-ID" sz="2400" dirty="0" smtClean="0">
                <a:solidFill>
                  <a:srgbClr val="FF0000"/>
                </a:solidFill>
                <a:ea typeface="ＭＳ Ｐゴシック" pitchFamily="1" charset="-128"/>
              </a:rPr>
              <a:t>Macam-macam Hubungan Kerja ...(lanjutan)</a:t>
            </a:r>
            <a:r>
              <a:rPr lang="id-ID" sz="2400" dirty="0" smtClean="0">
                <a:solidFill>
                  <a:schemeClr val="bg1"/>
                </a:solidFill>
                <a:ea typeface="ＭＳ Ｐゴシック" pitchFamily="1" charset="-128"/>
              </a:rPr>
              <a:t>Kerja </a:t>
            </a:r>
            <a: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  <a:t/>
            </a:r>
            <a:br>
              <a:rPr lang="id-ID" sz="2400" dirty="0" smtClean="0">
                <a:solidFill>
                  <a:srgbClr val="FFFFFF"/>
                </a:solidFill>
                <a:ea typeface="ＭＳ Ｐゴシック" pitchFamily="1" charset="-128"/>
              </a:rPr>
            </a:br>
            <a:endParaRPr lang="id-ID" sz="24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>
                <a:latin typeface="Aharoni" pitchFamily="2" charset="-79"/>
                <a:cs typeface="Aharoni" pitchFamily="2" charset="-79"/>
              </a:rPr>
              <a:t>Hubungan kerja eksternal : hubungan kerja antara anggota suatu unit organisasi dengan unit organisasi lain di luar lingkungan organisasi sendiri.  </a:t>
            </a:r>
          </a:p>
          <a:p>
            <a:pPr>
              <a:buNone/>
            </a:pPr>
            <a:endParaRPr lang="id-ID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                    </a:t>
            </a:r>
            <a:endParaRPr lang="id-ID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 UT\AppData\Local\Microsoft\Windows\Temporary Internet Files\Content.IE5\EYLZTPKY\MC90043447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034" y="2714620"/>
            <a:ext cx="6072230" cy="250033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"/>
      </a:majorFont>
      <a:minorFont>
        <a:latin typeface="Gill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Pages>0</Pages>
  <Words>157</Words>
  <Characters>0</Characters>
  <Application>Microsoft Office PowerPoint</Application>
  <PresentationFormat>A4 Paper (210x297 mm)</PresentationFormat>
  <Lines>0</Lines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Title &amp; Bullets - 2 Column</vt:lpstr>
      <vt:lpstr>Koordinasi dan Hubungan Kerja </vt:lpstr>
      <vt:lpstr>Slide 2</vt:lpstr>
      <vt:lpstr>Slide 3</vt:lpstr>
      <vt:lpstr>Slide 4</vt:lpstr>
      <vt:lpstr>Slide 5</vt:lpstr>
      <vt:lpstr> Macam-macam Hubungan Kerja ...(lanjutan)Kerja  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</dc:creator>
  <cp:lastModifiedBy>User UT</cp:lastModifiedBy>
  <cp:revision>621</cp:revision>
  <dcterms:modified xsi:type="dcterms:W3CDTF">2013-10-07T08:38:38Z</dcterms:modified>
</cp:coreProperties>
</file>